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12192000" cy="6858000"/>
  <p:embeddedFontLst>
    <p:embeddedFont>
      <p:font typeface="Tahoma"/>
      <p:regular r:id="rId35"/>
      <p:bold r:id="rId36"/>
    </p:embeddedFont>
    <p:embeddedFont>
      <p:font typeface="Arial Black"/>
      <p:regular r:id="rId37"/>
    </p:embeddedFont>
    <p:embeddedFont>
      <p:font typeface="Roboto Mon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italic.fntdata"/><Relationship Id="rId20" Type="http://schemas.openxmlformats.org/officeDocument/2006/relationships/slide" Target="slides/slide15.xml"/><Relationship Id="rId41" Type="http://schemas.openxmlformats.org/officeDocument/2006/relationships/font" Target="fonts/RobotoMon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Tahoma-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ArialBlack-regular.fntdata"/><Relationship Id="rId14" Type="http://schemas.openxmlformats.org/officeDocument/2006/relationships/slide" Target="slides/slide9.xml"/><Relationship Id="rId36" Type="http://schemas.openxmlformats.org/officeDocument/2006/relationships/font" Target="fonts/Tahoma-bold.fntdata"/><Relationship Id="rId17" Type="http://schemas.openxmlformats.org/officeDocument/2006/relationships/slide" Target="slides/slide12.xml"/><Relationship Id="rId39" Type="http://schemas.openxmlformats.org/officeDocument/2006/relationships/font" Target="fonts/RobotoMono-bold.fntdata"/><Relationship Id="rId16" Type="http://schemas.openxmlformats.org/officeDocument/2006/relationships/slide" Target="slides/slide11.xml"/><Relationship Id="rId38" Type="http://schemas.openxmlformats.org/officeDocument/2006/relationships/font" Target="fonts/RobotoMon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 name="Google Shape;41;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8: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9: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1: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ece2eaa2c_0_10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34ece2eaa2c_0_10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22: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3: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23: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4: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2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4ece2eaa2c_5_7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4ece2eaa2c_5_7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4ece2eaa2c_0_5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4ece2eaa2c_0_5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4ece2eaa2c_5_83: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4ece2eaa2c_5_8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2: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 name="Google Shape;53;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6: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7: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27: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4ece2eaa2c_5_51: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34ece2eaa2c_5_5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4ece2eaa2c_6_14: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4ece2eaa2c_6_1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28: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9: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29: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3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4ca9a3fd6b_5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34ca9a3fd6b_5_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1: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3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32: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 name="Google Shape;66;p3: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 name="Google Shape;83;p4: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5: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1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6: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7: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4ece2eaa2c_6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4ece2eaa2c_6_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3196566" y="268086"/>
            <a:ext cx="5771515" cy="136969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3600">
                <a:solidFill>
                  <a:srgbClr val="FFB71E"/>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 type="body"/>
          </p:nvPr>
        </p:nvSpPr>
        <p:spPr>
          <a:xfrm>
            <a:off x="609600" y="1577340"/>
            <a:ext cx="10972800" cy="452628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4" name="Google Shape;14;p2"/>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7" name="Shape 17"/>
        <p:cNvGrpSpPr/>
        <p:nvPr/>
      </p:nvGrpSpPr>
      <p:grpSpPr>
        <a:xfrm>
          <a:off x="0" y="0"/>
          <a:ext cx="0" cy="0"/>
          <a:chOff x="0" y="0"/>
          <a:chExt cx="0" cy="0"/>
        </a:xfrm>
      </p:grpSpPr>
      <p:sp>
        <p:nvSpPr>
          <p:cNvPr id="18" name="Google Shape;18;p3"/>
          <p:cNvSpPr txBox="1"/>
          <p:nvPr>
            <p:ph type="ctrTitle"/>
          </p:nvPr>
        </p:nvSpPr>
        <p:spPr>
          <a:xfrm>
            <a:off x="914400" y="2125980"/>
            <a:ext cx="10363200" cy="144018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3600">
                <a:solidFill>
                  <a:srgbClr val="FFB71E"/>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3" name="Shape 23"/>
        <p:cNvGrpSpPr/>
        <p:nvPr/>
      </p:nvGrpSpPr>
      <p:grpSpPr>
        <a:xfrm>
          <a:off x="0" y="0"/>
          <a:ext cx="0" cy="0"/>
          <a:chOff x="0" y="0"/>
          <a:chExt cx="0" cy="0"/>
        </a:xfrm>
      </p:grpSpPr>
      <p:sp>
        <p:nvSpPr>
          <p:cNvPr id="24" name="Google Shape;24;p4"/>
          <p:cNvSpPr txBox="1"/>
          <p:nvPr>
            <p:ph type="title"/>
          </p:nvPr>
        </p:nvSpPr>
        <p:spPr>
          <a:xfrm>
            <a:off x="3196566" y="268086"/>
            <a:ext cx="5771515" cy="136969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3600">
                <a:solidFill>
                  <a:srgbClr val="FFB71E"/>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 name="Google Shape;26;p4"/>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 name="Google Shape;27;p4"/>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 name="Shape 30"/>
        <p:cNvGrpSpPr/>
        <p:nvPr/>
      </p:nvGrpSpPr>
      <p:grpSpPr>
        <a:xfrm>
          <a:off x="0" y="0"/>
          <a:ext cx="0" cy="0"/>
          <a:chOff x="0" y="0"/>
          <a:chExt cx="0" cy="0"/>
        </a:xfrm>
      </p:grpSpPr>
      <p:sp>
        <p:nvSpPr>
          <p:cNvPr id="31" name="Google Shape;31;p5"/>
          <p:cNvSpPr txBox="1"/>
          <p:nvPr>
            <p:ph type="title"/>
          </p:nvPr>
        </p:nvSpPr>
        <p:spPr>
          <a:xfrm>
            <a:off x="3196566" y="268086"/>
            <a:ext cx="5771515" cy="136969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3600">
                <a:solidFill>
                  <a:srgbClr val="FFB71E"/>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5" name="Shape 35"/>
        <p:cNvGrpSpPr/>
        <p:nvPr/>
      </p:nvGrpSpPr>
      <p:grpSpPr>
        <a:xfrm>
          <a:off x="0" y="0"/>
          <a:ext cx="0" cy="0"/>
          <a:chOff x="0" y="0"/>
          <a:chExt cx="0" cy="0"/>
        </a:xfrm>
      </p:grpSpPr>
      <p:sp>
        <p:nvSpPr>
          <p:cNvPr id="36" name="Google Shape;36;p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96566" y="268086"/>
            <a:ext cx="5771515" cy="136969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0" sz="3600" u="none" cap="none" strike="noStrike">
                <a:solidFill>
                  <a:srgbClr val="FFB71E"/>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09600" y="1577340"/>
            <a:ext cx="10972800" cy="452628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8" name="Google Shape;8;p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 name="Google Shape;9;p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 name="Google Shape;10;p1"/>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28.png"/><Relationship Id="rId10" Type="http://schemas.openxmlformats.org/officeDocument/2006/relationships/image" Target="../media/image12.png"/><Relationship Id="rId9" Type="http://schemas.openxmlformats.org/officeDocument/2006/relationships/image" Target="../media/image9.png"/><Relationship Id="rId5" Type="http://schemas.openxmlformats.org/officeDocument/2006/relationships/image" Target="../media/image31.png"/><Relationship Id="rId6" Type="http://schemas.openxmlformats.org/officeDocument/2006/relationships/image" Target="../media/image13.png"/><Relationship Id="rId7" Type="http://schemas.openxmlformats.org/officeDocument/2006/relationships/image" Target="../media/image8.png"/><Relationship Id="rId8"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24.png"/><Relationship Id="rId7"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3.png"/><Relationship Id="rId5"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 name="Shape 42"/>
        <p:cNvGrpSpPr/>
        <p:nvPr/>
      </p:nvGrpSpPr>
      <p:grpSpPr>
        <a:xfrm>
          <a:off x="0" y="0"/>
          <a:ext cx="0" cy="0"/>
          <a:chOff x="0" y="0"/>
          <a:chExt cx="0" cy="0"/>
        </a:xfrm>
      </p:grpSpPr>
      <p:grpSp>
        <p:nvGrpSpPr>
          <p:cNvPr id="43" name="Google Shape;43;p7"/>
          <p:cNvGrpSpPr/>
          <p:nvPr/>
        </p:nvGrpSpPr>
        <p:grpSpPr>
          <a:xfrm>
            <a:off x="0" y="5499100"/>
            <a:ext cx="12192000" cy="1358900"/>
            <a:chOff x="0" y="5499100"/>
            <a:chExt cx="12192000" cy="1358900"/>
          </a:xfrm>
        </p:grpSpPr>
        <p:sp>
          <p:nvSpPr>
            <p:cNvPr id="44" name="Google Shape;44;p7"/>
            <p:cNvSpPr/>
            <p:nvPr/>
          </p:nvSpPr>
          <p:spPr>
            <a:xfrm>
              <a:off x="0" y="5499100"/>
              <a:ext cx="12192000" cy="1358900"/>
            </a:xfrm>
            <a:custGeom>
              <a:rect b="b" l="l" r="r" t="t"/>
              <a:pathLst>
                <a:path extrusionOk="0" h="1358900" w="12192000">
                  <a:moveTo>
                    <a:pt x="12191999" y="1358899"/>
                  </a:moveTo>
                  <a:lnTo>
                    <a:pt x="0" y="1358899"/>
                  </a:lnTo>
                  <a:lnTo>
                    <a:pt x="0" y="0"/>
                  </a:lnTo>
                  <a:lnTo>
                    <a:pt x="12191999" y="0"/>
                  </a:lnTo>
                  <a:lnTo>
                    <a:pt x="12191999" y="1358899"/>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7"/>
            <p:cNvSpPr/>
            <p:nvPr/>
          </p:nvSpPr>
          <p:spPr>
            <a:xfrm>
              <a:off x="0" y="5499100"/>
              <a:ext cx="12192000" cy="1358900"/>
            </a:xfrm>
            <a:custGeom>
              <a:rect b="b" l="l" r="r" t="t"/>
              <a:pathLst>
                <a:path extrusionOk="0" h="1358900" w="12192000">
                  <a:moveTo>
                    <a:pt x="0" y="0"/>
                  </a:moveTo>
                  <a:lnTo>
                    <a:pt x="12191999" y="0"/>
                  </a:lnTo>
                  <a:lnTo>
                    <a:pt x="12191999" y="1358899"/>
                  </a:lnTo>
                  <a:lnTo>
                    <a:pt x="0" y="1358899"/>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 name="Google Shape;46;p7"/>
            <p:cNvPicPr preferRelativeResize="0"/>
            <p:nvPr/>
          </p:nvPicPr>
          <p:blipFill rotWithShape="1">
            <a:blip r:embed="rId3">
              <a:alphaModFix/>
            </a:blip>
            <a:srcRect b="0" l="0" r="0" t="0"/>
            <a:stretch/>
          </p:blipFill>
          <p:spPr>
            <a:xfrm>
              <a:off x="386380" y="5630838"/>
              <a:ext cx="6444343" cy="914399"/>
            </a:xfrm>
            <a:prstGeom prst="rect">
              <a:avLst/>
            </a:prstGeom>
            <a:noFill/>
            <a:ln>
              <a:noFill/>
            </a:ln>
          </p:spPr>
        </p:pic>
      </p:grpSp>
      <p:sp>
        <p:nvSpPr>
          <p:cNvPr id="47" name="Google Shape;47;p7"/>
          <p:cNvSpPr txBox="1"/>
          <p:nvPr>
            <p:ph type="title"/>
          </p:nvPr>
        </p:nvSpPr>
        <p:spPr>
          <a:xfrm>
            <a:off x="181075" y="243000"/>
            <a:ext cx="11079300" cy="1245000"/>
          </a:xfrm>
          <a:prstGeom prst="rect">
            <a:avLst/>
          </a:prstGeom>
          <a:noFill/>
          <a:ln>
            <a:noFill/>
          </a:ln>
        </p:spPr>
        <p:txBody>
          <a:bodyPr anchorCtr="0" anchor="t" bIns="0" lIns="0" spcFirstLastPara="1" rIns="0" wrap="square" tIns="12050">
            <a:spAutoFit/>
          </a:bodyPr>
          <a:lstStyle/>
          <a:p>
            <a:pPr indent="-65405" lvl="0" marL="77470" marR="5080" rtl="0" algn="ctr">
              <a:lnSpc>
                <a:spcPct val="122500"/>
              </a:lnSpc>
              <a:spcBef>
                <a:spcPts val="0"/>
              </a:spcBef>
              <a:spcAft>
                <a:spcPts val="0"/>
              </a:spcAft>
              <a:buSzPts val="1400"/>
              <a:buNone/>
            </a:pPr>
            <a:r>
              <a:rPr lang="en-US">
                <a:solidFill>
                  <a:srgbClr val="591676"/>
                </a:solidFill>
              </a:rPr>
              <a:t>CS209:Artificial Intelligence </a:t>
            </a:r>
            <a:endParaRPr>
              <a:solidFill>
                <a:srgbClr val="591676"/>
              </a:solidFill>
            </a:endParaRPr>
          </a:p>
          <a:p>
            <a:pPr indent="-65405" lvl="0" marL="77470" marR="5080" rtl="0" algn="l">
              <a:lnSpc>
                <a:spcPct val="122500"/>
              </a:lnSpc>
              <a:spcBef>
                <a:spcPts val="0"/>
              </a:spcBef>
              <a:spcAft>
                <a:spcPts val="0"/>
              </a:spcAft>
              <a:buSzPts val="1400"/>
              <a:buNone/>
            </a:pPr>
            <a:r>
              <a:rPr lang="en-US" sz="3400"/>
              <a:t>     </a:t>
            </a:r>
            <a:r>
              <a:rPr lang="en-US" sz="3400"/>
              <a:t>Course Project :</a:t>
            </a:r>
            <a:r>
              <a:rPr b="0" lang="en-US">
                <a:latin typeface="Arial"/>
                <a:ea typeface="Arial"/>
                <a:cs typeface="Arial"/>
                <a:sym typeface="Arial"/>
              </a:rPr>
              <a:t> </a:t>
            </a:r>
            <a:r>
              <a:rPr b="0" lang="en-US" sz="3300">
                <a:latin typeface="Arial"/>
                <a:ea typeface="Arial"/>
                <a:cs typeface="Arial"/>
                <a:sym typeface="Arial"/>
              </a:rPr>
              <a:t>Predicting Student Depression</a:t>
            </a:r>
            <a:endParaRPr sz="3300"/>
          </a:p>
        </p:txBody>
      </p:sp>
      <p:sp>
        <p:nvSpPr>
          <p:cNvPr id="48" name="Google Shape;48;p7"/>
          <p:cNvSpPr txBox="1"/>
          <p:nvPr/>
        </p:nvSpPr>
        <p:spPr>
          <a:xfrm>
            <a:off x="3025575" y="1691300"/>
            <a:ext cx="6005400" cy="1978500"/>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Clr>
                <a:srgbClr val="000000"/>
              </a:buClr>
              <a:buSzPts val="2350"/>
              <a:buFont typeface="Arial"/>
              <a:buNone/>
            </a:pPr>
            <a:r>
              <a:rPr b="0" i="0" lang="en-US" sz="2350" u="none" cap="none" strike="noStrike">
                <a:solidFill>
                  <a:srgbClr val="000000"/>
                </a:solidFill>
                <a:latin typeface="Arial Black"/>
                <a:ea typeface="Arial Black"/>
                <a:cs typeface="Arial Black"/>
                <a:sym typeface="Arial Black"/>
              </a:rPr>
              <a:t>Submitted by: </a:t>
            </a:r>
            <a:endParaRPr b="0" i="0" sz="2350" u="none" cap="none" strike="noStrike">
              <a:solidFill>
                <a:schemeClr val="dk1"/>
              </a:solidFill>
              <a:latin typeface="Arial Black"/>
              <a:ea typeface="Arial Black"/>
              <a:cs typeface="Arial Black"/>
              <a:sym typeface="Arial Black"/>
            </a:endParaRPr>
          </a:p>
          <a:p>
            <a:pPr indent="-377825" lvl="0" marL="457200" marR="0" rtl="0" algn="l">
              <a:lnSpc>
                <a:spcPct val="100000"/>
              </a:lnSpc>
              <a:spcBef>
                <a:spcPts val="1195"/>
              </a:spcBef>
              <a:spcAft>
                <a:spcPts val="0"/>
              </a:spcAft>
              <a:buClr>
                <a:schemeClr val="dk1"/>
              </a:buClr>
              <a:buSzPts val="2350"/>
              <a:buFont typeface="Lucida Sans"/>
              <a:buAutoNum type="arabicPeriod"/>
            </a:pPr>
            <a:r>
              <a:rPr lang="en-US" sz="2350">
                <a:solidFill>
                  <a:schemeClr val="dk1"/>
                </a:solidFill>
                <a:latin typeface="Lucida Sans"/>
                <a:ea typeface="Lucida Sans"/>
                <a:cs typeface="Lucida Sans"/>
                <a:sym typeface="Lucida Sans"/>
              </a:rPr>
              <a:t>Surya Prakash</a:t>
            </a:r>
            <a:r>
              <a:rPr b="0" i="0" lang="en-US" sz="2350" u="none" cap="none" strike="noStrike">
                <a:solidFill>
                  <a:schemeClr val="dk1"/>
                </a:solidFill>
                <a:latin typeface="Lucida Sans"/>
                <a:ea typeface="Lucida Sans"/>
                <a:cs typeface="Lucida Sans"/>
                <a:sym typeface="Lucida Sans"/>
              </a:rPr>
              <a:t> </a:t>
            </a:r>
            <a:r>
              <a:rPr lang="en-US" sz="2350">
                <a:solidFill>
                  <a:schemeClr val="dk1"/>
                </a:solidFill>
                <a:latin typeface="Lucida Sans"/>
                <a:ea typeface="Lucida Sans"/>
                <a:cs typeface="Lucida Sans"/>
                <a:sym typeface="Lucida Sans"/>
              </a:rPr>
              <a:t>S</a:t>
            </a:r>
            <a:r>
              <a:rPr b="0" i="0" lang="en-US" sz="2350" u="none" cap="none" strike="noStrike">
                <a:solidFill>
                  <a:schemeClr val="dk1"/>
                </a:solidFill>
                <a:latin typeface="Lucida Sans"/>
                <a:ea typeface="Lucida Sans"/>
                <a:cs typeface="Lucida Sans"/>
                <a:sym typeface="Lucida Sans"/>
              </a:rPr>
              <a:t>           </a:t>
            </a:r>
            <a:r>
              <a:rPr b="0" i="0" lang="en-US" sz="1650" u="none" cap="none" strike="noStrike">
                <a:solidFill>
                  <a:schemeClr val="dk1"/>
                </a:solidFill>
                <a:latin typeface="Lucida Sans"/>
                <a:ea typeface="Lucida Sans"/>
                <a:cs typeface="Lucida Sans"/>
                <a:sym typeface="Lucida Sans"/>
              </a:rPr>
              <a:t> </a:t>
            </a:r>
            <a:r>
              <a:rPr b="0" i="0" lang="en-US" sz="2350" u="none" cap="none" strike="noStrike">
                <a:solidFill>
                  <a:schemeClr val="dk1"/>
                </a:solidFill>
                <a:latin typeface="Lucida Sans"/>
                <a:ea typeface="Lucida Sans"/>
                <a:cs typeface="Lucida Sans"/>
                <a:sym typeface="Lucida Sans"/>
              </a:rPr>
              <a:t>CS23BT0</a:t>
            </a:r>
            <a:r>
              <a:rPr lang="en-US" sz="2350">
                <a:solidFill>
                  <a:schemeClr val="dk1"/>
                </a:solidFill>
                <a:latin typeface="Lucida Sans"/>
                <a:ea typeface="Lucida Sans"/>
                <a:cs typeface="Lucida Sans"/>
                <a:sym typeface="Lucida Sans"/>
              </a:rPr>
              <a:t>68</a:t>
            </a:r>
            <a:endParaRPr b="0" i="0" sz="2350" u="none" cap="none" strike="noStrike">
              <a:solidFill>
                <a:schemeClr val="dk1"/>
              </a:solidFill>
              <a:latin typeface="Lucida Sans"/>
              <a:ea typeface="Lucida Sans"/>
              <a:cs typeface="Lucida Sans"/>
              <a:sym typeface="Lucida Sans"/>
            </a:endParaRPr>
          </a:p>
          <a:p>
            <a:pPr indent="-377825" lvl="0" marL="457200" marR="0" rtl="0" algn="l">
              <a:lnSpc>
                <a:spcPct val="100000"/>
              </a:lnSpc>
              <a:spcBef>
                <a:spcPts val="0"/>
              </a:spcBef>
              <a:spcAft>
                <a:spcPts val="0"/>
              </a:spcAft>
              <a:buClr>
                <a:schemeClr val="dk1"/>
              </a:buClr>
              <a:buSzPts val="2350"/>
              <a:buFont typeface="Lucida Sans"/>
              <a:buAutoNum type="arabicPeriod"/>
            </a:pPr>
            <a:r>
              <a:rPr lang="en-US" sz="2350">
                <a:solidFill>
                  <a:schemeClr val="dk1"/>
                </a:solidFill>
                <a:latin typeface="Lucida Sans"/>
                <a:ea typeface="Lucida Sans"/>
                <a:cs typeface="Lucida Sans"/>
                <a:sym typeface="Lucida Sans"/>
              </a:rPr>
              <a:t>P Sri Smaran </a:t>
            </a:r>
            <a:r>
              <a:rPr b="0" i="0" lang="en-US" sz="2350" u="none" cap="none" strike="noStrike">
                <a:solidFill>
                  <a:schemeClr val="dk1"/>
                </a:solidFill>
                <a:latin typeface="Lucida Sans"/>
                <a:ea typeface="Lucida Sans"/>
                <a:cs typeface="Lucida Sans"/>
                <a:sym typeface="Lucida Sans"/>
              </a:rPr>
              <a:t>               </a:t>
            </a:r>
            <a:r>
              <a:rPr b="0" i="0" lang="en-US" sz="1150" u="none" cap="none" strike="noStrike">
                <a:solidFill>
                  <a:schemeClr val="dk1"/>
                </a:solidFill>
                <a:latin typeface="Lucida Sans"/>
                <a:ea typeface="Lucida Sans"/>
                <a:cs typeface="Lucida Sans"/>
                <a:sym typeface="Lucida Sans"/>
              </a:rPr>
              <a:t> </a:t>
            </a:r>
            <a:r>
              <a:rPr b="0" i="0" lang="en-US" sz="2350" u="none" cap="none" strike="noStrike">
                <a:solidFill>
                  <a:schemeClr val="dk1"/>
                </a:solidFill>
                <a:latin typeface="Lucida Sans"/>
                <a:ea typeface="Lucida Sans"/>
                <a:cs typeface="Lucida Sans"/>
                <a:sym typeface="Lucida Sans"/>
              </a:rPr>
              <a:t>CS23BT0</a:t>
            </a:r>
            <a:r>
              <a:rPr lang="en-US" sz="2350">
                <a:solidFill>
                  <a:schemeClr val="dk1"/>
                </a:solidFill>
                <a:latin typeface="Lucida Sans"/>
                <a:ea typeface="Lucida Sans"/>
                <a:cs typeface="Lucida Sans"/>
                <a:sym typeface="Lucida Sans"/>
              </a:rPr>
              <a:t>39</a:t>
            </a:r>
            <a:endParaRPr b="0" i="0" sz="2350" u="none" cap="none" strike="noStrike">
              <a:solidFill>
                <a:schemeClr val="dk1"/>
              </a:solidFill>
              <a:latin typeface="Lucida Sans"/>
              <a:ea typeface="Lucida Sans"/>
              <a:cs typeface="Lucida Sans"/>
              <a:sym typeface="Lucida Sans"/>
            </a:endParaRPr>
          </a:p>
          <a:p>
            <a:pPr indent="-377825" lvl="0" marL="457200" marR="0" rtl="0" algn="l">
              <a:lnSpc>
                <a:spcPct val="100000"/>
              </a:lnSpc>
              <a:spcBef>
                <a:spcPts val="0"/>
              </a:spcBef>
              <a:spcAft>
                <a:spcPts val="0"/>
              </a:spcAft>
              <a:buClr>
                <a:schemeClr val="dk1"/>
              </a:buClr>
              <a:buSzPts val="2350"/>
              <a:buFont typeface="Lucida Sans"/>
              <a:buAutoNum type="arabicPeriod"/>
            </a:pPr>
            <a:r>
              <a:rPr lang="en-US" sz="2350">
                <a:solidFill>
                  <a:schemeClr val="dk1"/>
                </a:solidFill>
                <a:latin typeface="Lucida Sans"/>
                <a:ea typeface="Lucida Sans"/>
                <a:cs typeface="Lucida Sans"/>
                <a:sym typeface="Lucida Sans"/>
              </a:rPr>
              <a:t>Rahul Rathlavath</a:t>
            </a:r>
            <a:r>
              <a:rPr b="0" i="0" lang="en-US" sz="2350" u="none" cap="none" strike="noStrike">
                <a:solidFill>
                  <a:schemeClr val="dk1"/>
                </a:solidFill>
                <a:latin typeface="Lucida Sans"/>
                <a:ea typeface="Lucida Sans"/>
                <a:cs typeface="Lucida Sans"/>
                <a:sym typeface="Lucida Sans"/>
              </a:rPr>
              <a:t>         </a:t>
            </a:r>
            <a:r>
              <a:rPr b="0" i="0" lang="en-US" sz="2250" u="none" cap="none" strike="noStrike">
                <a:solidFill>
                  <a:schemeClr val="dk1"/>
                </a:solidFill>
                <a:latin typeface="Lucida Sans"/>
                <a:ea typeface="Lucida Sans"/>
                <a:cs typeface="Lucida Sans"/>
                <a:sym typeface="Lucida Sans"/>
              </a:rPr>
              <a:t> </a:t>
            </a:r>
            <a:r>
              <a:rPr b="0" i="0" lang="en-US" sz="2350" u="none" cap="none" strike="noStrike">
                <a:solidFill>
                  <a:schemeClr val="dk1"/>
                </a:solidFill>
                <a:latin typeface="Lucida Sans"/>
                <a:ea typeface="Lucida Sans"/>
                <a:cs typeface="Lucida Sans"/>
                <a:sym typeface="Lucida Sans"/>
              </a:rPr>
              <a:t>CS23BT0</a:t>
            </a:r>
            <a:r>
              <a:rPr lang="en-US" sz="2350">
                <a:solidFill>
                  <a:schemeClr val="dk1"/>
                </a:solidFill>
                <a:latin typeface="Lucida Sans"/>
                <a:ea typeface="Lucida Sans"/>
                <a:cs typeface="Lucida Sans"/>
                <a:sym typeface="Lucida Sans"/>
              </a:rPr>
              <a:t>18</a:t>
            </a:r>
            <a:endParaRPr sz="2350">
              <a:solidFill>
                <a:schemeClr val="dk1"/>
              </a:solidFill>
              <a:latin typeface="Lucida Sans"/>
              <a:ea typeface="Lucida Sans"/>
              <a:cs typeface="Lucida Sans"/>
              <a:sym typeface="Lucida Sans"/>
            </a:endParaRPr>
          </a:p>
          <a:p>
            <a:pPr indent="-377825" lvl="0" marL="457200" marR="0" rtl="0" algn="l">
              <a:lnSpc>
                <a:spcPct val="100000"/>
              </a:lnSpc>
              <a:spcBef>
                <a:spcPts val="0"/>
              </a:spcBef>
              <a:spcAft>
                <a:spcPts val="0"/>
              </a:spcAft>
              <a:buClr>
                <a:schemeClr val="dk1"/>
              </a:buClr>
              <a:buSzPts val="2350"/>
              <a:buFont typeface="Lucida Sans"/>
              <a:buAutoNum type="arabicPeriod"/>
            </a:pPr>
            <a:r>
              <a:rPr lang="en-US" sz="2350">
                <a:solidFill>
                  <a:schemeClr val="dk1"/>
                </a:solidFill>
                <a:latin typeface="Lucida Sans"/>
                <a:ea typeface="Lucida Sans"/>
                <a:cs typeface="Lucida Sans"/>
                <a:sym typeface="Lucida Sans"/>
              </a:rPr>
              <a:t>Banoth Pavan Kumar    CS23BT024</a:t>
            </a:r>
            <a:endParaRPr sz="2350">
              <a:solidFill>
                <a:schemeClr val="dk1"/>
              </a:solidFill>
              <a:latin typeface="Lucida Sans"/>
              <a:ea typeface="Lucida Sans"/>
              <a:cs typeface="Lucida Sans"/>
              <a:sym typeface="Lucida Sans"/>
            </a:endParaRPr>
          </a:p>
        </p:txBody>
      </p:sp>
      <p:sp>
        <p:nvSpPr>
          <p:cNvPr id="49" name="Google Shape;49;p7"/>
          <p:cNvSpPr txBox="1"/>
          <p:nvPr/>
        </p:nvSpPr>
        <p:spPr>
          <a:xfrm>
            <a:off x="2587825" y="4108000"/>
            <a:ext cx="7595700" cy="743400"/>
          </a:xfrm>
          <a:prstGeom prst="rect">
            <a:avLst/>
          </a:prstGeom>
          <a:noFill/>
          <a:ln>
            <a:noFill/>
          </a:ln>
        </p:spPr>
        <p:txBody>
          <a:bodyPr anchorCtr="0" anchor="t" bIns="0" lIns="0" spcFirstLastPara="1" rIns="0" wrap="square" tIns="12050">
            <a:spAutoFit/>
          </a:bodyPr>
          <a:lstStyle/>
          <a:p>
            <a:pPr indent="-253364" lvl="0" marL="403860" marR="1082675" rtl="0" algn="ctr">
              <a:lnSpc>
                <a:spcPct val="101099"/>
              </a:lnSpc>
              <a:spcBef>
                <a:spcPts val="0"/>
              </a:spcBef>
              <a:spcAft>
                <a:spcPts val="0"/>
              </a:spcAft>
              <a:buClr>
                <a:srgbClr val="000000"/>
              </a:buClr>
              <a:buSzPts val="2350"/>
              <a:buFont typeface="Arial"/>
              <a:buNone/>
            </a:pPr>
            <a:r>
              <a:rPr b="0" i="0" lang="en-US" sz="2350" u="none" cap="none" strike="noStrike">
                <a:solidFill>
                  <a:srgbClr val="000000"/>
                </a:solidFill>
                <a:latin typeface="Arial Black"/>
                <a:ea typeface="Arial Black"/>
                <a:cs typeface="Arial Black"/>
                <a:sym typeface="Arial Black"/>
              </a:rPr>
              <a:t>Course Instructor</a:t>
            </a:r>
            <a:r>
              <a:rPr b="0" i="0" lang="en-US" sz="2350" u="none" cap="none" strike="noStrike">
                <a:solidFill>
                  <a:srgbClr val="000000"/>
                </a:solidFill>
                <a:latin typeface="Lucida Sans"/>
                <a:ea typeface="Lucida Sans"/>
                <a:cs typeface="Lucida Sans"/>
                <a:sym typeface="Lucida Sans"/>
              </a:rPr>
              <a:t>: Prof. Dileep. A.D</a:t>
            </a:r>
            <a:endParaRPr b="0" i="0" sz="2350" u="none" cap="none" strike="noStrike">
              <a:solidFill>
                <a:srgbClr val="000000"/>
              </a:solidFill>
              <a:latin typeface="Lucida Sans"/>
              <a:ea typeface="Lucida Sans"/>
              <a:cs typeface="Lucida Sans"/>
              <a:sym typeface="Lucida Sans"/>
            </a:endParaRPr>
          </a:p>
          <a:p>
            <a:pPr indent="0" lvl="0" marL="12700" marR="0" rtl="0" algn="ctr">
              <a:lnSpc>
                <a:spcPct val="100000"/>
              </a:lnSpc>
              <a:spcBef>
                <a:spcPts val="30"/>
              </a:spcBef>
              <a:spcAft>
                <a:spcPts val="0"/>
              </a:spcAft>
              <a:buClr>
                <a:srgbClr val="000000"/>
              </a:buClr>
              <a:buSzPts val="2350"/>
              <a:buFont typeface="Arial"/>
              <a:buNone/>
            </a:pPr>
            <a:r>
              <a:rPr b="0" i="0" lang="en-US" sz="2350" u="none" cap="none" strike="noStrike">
                <a:solidFill>
                  <a:srgbClr val="000000"/>
                </a:solidFill>
                <a:latin typeface="Arial Black"/>
                <a:ea typeface="Arial Black"/>
                <a:cs typeface="Arial Black"/>
                <a:sym typeface="Arial Black"/>
              </a:rPr>
              <a:t>Mentor Name</a:t>
            </a:r>
            <a:r>
              <a:rPr b="0" i="0" lang="en-US" sz="2350" u="none" cap="none" strike="noStrike">
                <a:solidFill>
                  <a:srgbClr val="000000"/>
                </a:solidFill>
                <a:latin typeface="Lucida Sans"/>
                <a:ea typeface="Lucida Sans"/>
                <a:cs typeface="Lucida Sans"/>
                <a:sym typeface="Lucida Sans"/>
              </a:rPr>
              <a:t>:</a:t>
            </a:r>
            <a:r>
              <a:rPr lang="en-US" sz="2350">
                <a:latin typeface="Lucida Sans"/>
                <a:ea typeface="Lucida Sans"/>
                <a:cs typeface="Lucida Sans"/>
                <a:sym typeface="Lucida Sans"/>
              </a:rPr>
              <a:t>Mrs. Anupama P Bidargaddi</a:t>
            </a:r>
            <a:endParaRPr b="0" i="0" sz="2350" u="none" cap="none" strike="noStrike">
              <a:solidFill>
                <a:srgbClr val="000000"/>
              </a:solidFill>
              <a:latin typeface="Times New Roman"/>
              <a:ea typeface="Times New Roman"/>
              <a:cs typeface="Times New Roman"/>
              <a:sym typeface="Times New Roman"/>
            </a:endParaRPr>
          </a:p>
        </p:txBody>
      </p:sp>
      <p:pic>
        <p:nvPicPr>
          <p:cNvPr id="50" name="Google Shape;50;p7"/>
          <p:cNvPicPr preferRelativeResize="0"/>
          <p:nvPr/>
        </p:nvPicPr>
        <p:blipFill rotWithShape="1">
          <a:blip r:embed="rId4">
            <a:alphaModFix/>
          </a:blip>
          <a:srcRect b="0" l="0" r="0" t="0"/>
          <a:stretch/>
        </p:blipFill>
        <p:spPr>
          <a:xfrm>
            <a:off x="10505050" y="76200"/>
            <a:ext cx="1610750" cy="148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6"/>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6" name="Google Shape;166;p16"/>
          <p:cNvGrpSpPr/>
          <p:nvPr/>
        </p:nvGrpSpPr>
        <p:grpSpPr>
          <a:xfrm>
            <a:off x="0" y="6492875"/>
            <a:ext cx="12192000" cy="365125"/>
            <a:chOff x="0" y="6492875"/>
            <a:chExt cx="12192000" cy="365125"/>
          </a:xfrm>
        </p:grpSpPr>
        <p:sp>
          <p:nvSpPr>
            <p:cNvPr id="167" name="Google Shape;167;p16"/>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6"/>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9" name="Google Shape;169;p16"/>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170" name="Google Shape;170;p16"/>
          <p:cNvSpPr txBox="1"/>
          <p:nvPr/>
        </p:nvSpPr>
        <p:spPr>
          <a:xfrm>
            <a:off x="114850" y="83850"/>
            <a:ext cx="1357800" cy="195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sp>
        <p:nvSpPr>
          <p:cNvPr id="171" name="Google Shape;171;p16"/>
          <p:cNvSpPr txBox="1"/>
          <p:nvPr/>
        </p:nvSpPr>
        <p:spPr>
          <a:xfrm>
            <a:off x="0" y="365125"/>
            <a:ext cx="11956800" cy="6312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Clr>
                <a:srgbClr val="000000"/>
              </a:buClr>
              <a:buSzPts val="4000"/>
              <a:buFont typeface="Arial"/>
              <a:buNone/>
            </a:pPr>
            <a:r>
              <a:rPr b="1" lang="en-US" sz="2900">
                <a:solidFill>
                  <a:schemeClr val="dk1"/>
                </a:solidFill>
              </a:rPr>
              <a:t>Causal Effects on Depression</a:t>
            </a:r>
            <a:endParaRPr b="1" i="0" sz="2900" u="none" cap="none" strike="noStrike">
              <a:solidFill>
                <a:schemeClr val="dk1"/>
              </a:solidFill>
              <a:latin typeface="Arial"/>
              <a:ea typeface="Arial"/>
              <a:cs typeface="Arial"/>
              <a:sym typeface="Arial"/>
            </a:endParaRPr>
          </a:p>
        </p:txBody>
      </p:sp>
      <p:sp>
        <p:nvSpPr>
          <p:cNvPr id="172" name="Google Shape;172;p16"/>
          <p:cNvSpPr txBox="1"/>
          <p:nvPr/>
        </p:nvSpPr>
        <p:spPr>
          <a:xfrm>
            <a:off x="721800" y="5130238"/>
            <a:ext cx="50601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800">
                <a:latin typeface="Calibri"/>
                <a:ea typeface="Calibri"/>
                <a:cs typeface="Calibri"/>
                <a:sym typeface="Calibri"/>
              </a:rPr>
              <a:t>Key Findings: </a:t>
            </a:r>
            <a:r>
              <a:rPr lang="en-US" sz="1800">
                <a:latin typeface="Calibri"/>
                <a:ea typeface="Calibri"/>
                <a:cs typeface="Calibri"/>
                <a:sym typeface="Calibri"/>
              </a:rPr>
              <a:t>Suicidal thoughts, academic pressure, and diet have the strongest causal impact.</a:t>
            </a:r>
            <a:endParaRPr sz="1800">
              <a:latin typeface="Calibri"/>
              <a:ea typeface="Calibri"/>
              <a:cs typeface="Calibri"/>
              <a:sym typeface="Calibri"/>
            </a:endParaRPr>
          </a:p>
        </p:txBody>
      </p:sp>
      <p:pic>
        <p:nvPicPr>
          <p:cNvPr id="173" name="Google Shape;173;p16"/>
          <p:cNvPicPr preferRelativeResize="0"/>
          <p:nvPr/>
        </p:nvPicPr>
        <p:blipFill>
          <a:blip r:embed="rId4">
            <a:alphaModFix/>
          </a:blip>
          <a:stretch>
            <a:fillRect/>
          </a:stretch>
        </p:blipFill>
        <p:spPr>
          <a:xfrm>
            <a:off x="5918700" y="3181801"/>
            <a:ext cx="5922600" cy="2965075"/>
          </a:xfrm>
          <a:prstGeom prst="rect">
            <a:avLst/>
          </a:prstGeom>
          <a:noFill/>
          <a:ln>
            <a:noFill/>
          </a:ln>
        </p:spPr>
      </p:pic>
      <p:sp>
        <p:nvSpPr>
          <p:cNvPr id="174" name="Google Shape;174;p16"/>
          <p:cNvSpPr txBox="1"/>
          <p:nvPr/>
        </p:nvSpPr>
        <p:spPr>
          <a:xfrm>
            <a:off x="633475" y="1362400"/>
            <a:ext cx="10400100" cy="19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sz="1700">
                <a:solidFill>
                  <a:schemeClr val="dk1"/>
                </a:solidFill>
              </a:rPr>
              <a:t>The </a:t>
            </a:r>
            <a:r>
              <a:rPr b="1" lang="en-US" sz="1700">
                <a:solidFill>
                  <a:schemeClr val="dk1"/>
                </a:solidFill>
              </a:rPr>
              <a:t>Average Treatment Effect (ATE)</a:t>
            </a:r>
            <a:r>
              <a:rPr lang="en-US" sz="1700">
                <a:solidFill>
                  <a:schemeClr val="dk1"/>
                </a:solidFill>
              </a:rPr>
              <a:t> is a key measure in causal inference, representing the average difference</a:t>
            </a:r>
            <a:endParaRPr sz="1700">
              <a:solidFill>
                <a:schemeClr val="dk1"/>
              </a:solidFill>
            </a:endParaRPr>
          </a:p>
          <a:p>
            <a:pPr indent="0" lvl="0" marL="0" rtl="0" algn="l">
              <a:spcBef>
                <a:spcPts val="0"/>
              </a:spcBef>
              <a:spcAft>
                <a:spcPts val="0"/>
              </a:spcAft>
              <a:buClr>
                <a:schemeClr val="dk1"/>
              </a:buClr>
              <a:buSzPts val="1100"/>
              <a:buFont typeface="Arial"/>
              <a:buNone/>
            </a:pPr>
            <a:r>
              <a:rPr lang="en-US" sz="1700">
                <a:solidFill>
                  <a:schemeClr val="dk1"/>
                </a:solidFill>
              </a:rPr>
              <a:t>in outcomes if everyone in a population received a treatment versus if no one did. </a:t>
            </a:r>
            <a:endParaRPr sz="1700">
              <a:solidFill>
                <a:schemeClr val="dk1"/>
              </a:solidFill>
            </a:endParaRPr>
          </a:p>
          <a:p>
            <a:pPr indent="0" lvl="0" marL="0" rtl="0" algn="l">
              <a:spcBef>
                <a:spcPts val="0"/>
              </a:spcBef>
              <a:spcAft>
                <a:spcPts val="0"/>
              </a:spcAft>
              <a:buClr>
                <a:schemeClr val="dk1"/>
              </a:buClr>
              <a:buSzPts val="1100"/>
              <a:buFont typeface="Arial"/>
              <a:buNone/>
            </a:pPr>
            <a:r>
              <a:rPr lang="en-US" sz="1700">
                <a:solidFill>
                  <a:schemeClr val="dk1"/>
                </a:solidFill>
              </a:rPr>
              <a:t>o assess the robustness of the estimated effects, refutation tests are conducted:</a:t>
            </a:r>
            <a:endParaRPr sz="1700">
              <a:solidFill>
                <a:schemeClr val="dk1"/>
              </a:solidFill>
            </a:endParaRPr>
          </a:p>
          <a:p>
            <a:pPr indent="0" lvl="0" marL="0" rtl="0" algn="l">
              <a:spcBef>
                <a:spcPts val="0"/>
              </a:spcBef>
              <a:spcAft>
                <a:spcPts val="0"/>
              </a:spcAft>
              <a:buClr>
                <a:schemeClr val="dk1"/>
              </a:buClr>
              <a:buSzPts val="1100"/>
              <a:buFont typeface="Arial"/>
              <a:buNone/>
            </a:pPr>
            <a:r>
              <a:rPr lang="en-US" sz="1700">
                <a:solidFill>
                  <a:schemeClr val="dk1"/>
                </a:solidFill>
              </a:rPr>
              <a:t>- </a:t>
            </a:r>
            <a:r>
              <a:rPr b="1" lang="en-US" sz="1700">
                <a:solidFill>
                  <a:schemeClr val="dk1"/>
                </a:solidFill>
              </a:rPr>
              <a:t>Random Common Cause:</a:t>
            </a:r>
            <a:r>
              <a:rPr lang="en-US" sz="1700">
                <a:solidFill>
                  <a:schemeClr val="dk1"/>
                </a:solidFill>
              </a:rPr>
              <a:t> Introduces a random variable as a confounder to check if the estimated effect</a:t>
            </a:r>
            <a:endParaRPr sz="1700">
              <a:solidFill>
                <a:schemeClr val="dk1"/>
              </a:solidFill>
            </a:endParaRPr>
          </a:p>
          <a:p>
            <a:pPr indent="0" lvl="0" marL="0" rtl="0" algn="l">
              <a:spcBef>
                <a:spcPts val="0"/>
              </a:spcBef>
              <a:spcAft>
                <a:spcPts val="0"/>
              </a:spcAft>
              <a:buClr>
                <a:schemeClr val="dk1"/>
              </a:buClr>
              <a:buSzPts val="1100"/>
              <a:buFont typeface="Arial"/>
              <a:buNone/>
            </a:pPr>
            <a:r>
              <a:rPr lang="en-US" sz="1700">
                <a:solidFill>
                  <a:schemeClr val="dk1"/>
                </a:solidFill>
              </a:rPr>
              <a:t>changes significantly.</a:t>
            </a:r>
            <a:endParaRPr sz="2100">
              <a:latin typeface="Calibri"/>
              <a:ea typeface="Calibri"/>
              <a:cs typeface="Calibri"/>
              <a:sym typeface="Calibri"/>
            </a:endParaRPr>
          </a:p>
        </p:txBody>
      </p:sp>
      <p:sp>
        <p:nvSpPr>
          <p:cNvPr id="175" name="Google Shape;175;p16"/>
          <p:cNvSpPr txBox="1"/>
          <p:nvPr/>
        </p:nvSpPr>
        <p:spPr>
          <a:xfrm>
            <a:off x="631206" y="3282725"/>
            <a:ext cx="4875300" cy="16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700">
                <a:solidFill>
                  <a:schemeClr val="dk1"/>
                </a:solidFill>
              </a:rPr>
              <a:t>- </a:t>
            </a:r>
            <a:r>
              <a:rPr b="1" lang="en-US" sz="1700">
                <a:solidFill>
                  <a:schemeClr val="dk1"/>
                </a:solidFill>
              </a:rPr>
              <a:t>Placebo Treatment:</a:t>
            </a:r>
            <a:r>
              <a:rPr lang="en-US" sz="1700">
                <a:solidFill>
                  <a:schemeClr val="dk1"/>
                </a:solidFill>
              </a:rPr>
              <a:t> Replaces the treatment with a placebo (random variable) to ensure that the estimated</a:t>
            </a:r>
            <a:endParaRPr sz="1700">
              <a:solidFill>
                <a:schemeClr val="dk1"/>
              </a:solidFill>
            </a:endParaRPr>
          </a:p>
          <a:p>
            <a:pPr indent="0" lvl="0" marL="0" rtl="0" algn="l">
              <a:spcBef>
                <a:spcPts val="0"/>
              </a:spcBef>
              <a:spcAft>
                <a:spcPts val="0"/>
              </a:spcAft>
              <a:buClr>
                <a:schemeClr val="dk1"/>
              </a:buClr>
              <a:buSzPts val="1100"/>
              <a:buFont typeface="Arial"/>
              <a:buNone/>
            </a:pPr>
            <a:r>
              <a:rPr lang="en-US" sz="1700">
                <a:solidFill>
                  <a:schemeClr val="dk1"/>
                </a:solidFill>
              </a:rPr>
              <a:t>effect is zero, validating the model’s integrity.</a:t>
            </a:r>
            <a:endParaRPr sz="1700">
              <a:solidFill>
                <a:schemeClr val="dk1"/>
              </a:solidFill>
            </a:endParaRPr>
          </a:p>
          <a:p>
            <a:pPr indent="0" lvl="0" marL="0" rtl="0" algn="l">
              <a:spcBef>
                <a:spcPts val="0"/>
              </a:spcBef>
              <a:spcAft>
                <a:spcPts val="0"/>
              </a:spcAft>
              <a:buClr>
                <a:schemeClr val="dk1"/>
              </a:buClr>
              <a:buSzPts val="1100"/>
              <a:buFont typeface="Arial"/>
              <a:buNone/>
            </a:pPr>
            <a:r>
              <a:rPr lang="en-US" sz="1700">
                <a:solidFill>
                  <a:schemeClr val="dk1"/>
                </a:solidFill>
              </a:rPr>
              <a:t>High p-values (&gt; 0.05) in these tests indicate that the estimates are robust</a:t>
            </a:r>
            <a:endParaRPr sz="18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7"/>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1" name="Google Shape;181;p17"/>
          <p:cNvGrpSpPr/>
          <p:nvPr/>
        </p:nvGrpSpPr>
        <p:grpSpPr>
          <a:xfrm>
            <a:off x="0" y="6492875"/>
            <a:ext cx="12192000" cy="365125"/>
            <a:chOff x="0" y="6492875"/>
            <a:chExt cx="12192000" cy="365125"/>
          </a:xfrm>
        </p:grpSpPr>
        <p:sp>
          <p:nvSpPr>
            <p:cNvPr id="182" name="Google Shape;182;p17"/>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7"/>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84" name="Google Shape;184;p17"/>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185" name="Google Shape;185;p17"/>
          <p:cNvSpPr txBox="1"/>
          <p:nvPr/>
        </p:nvSpPr>
        <p:spPr>
          <a:xfrm>
            <a:off x="114850" y="83850"/>
            <a:ext cx="1357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sp>
        <p:nvSpPr>
          <p:cNvPr id="186" name="Google Shape;186;p17"/>
          <p:cNvSpPr txBox="1"/>
          <p:nvPr/>
        </p:nvSpPr>
        <p:spPr>
          <a:xfrm>
            <a:off x="234950" y="433675"/>
            <a:ext cx="11956800" cy="6312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Clr>
                <a:srgbClr val="000000"/>
              </a:buClr>
              <a:buSzPts val="4000"/>
              <a:buFont typeface="Arial"/>
              <a:buNone/>
            </a:pPr>
            <a:r>
              <a:rPr b="1" lang="en-US" sz="2900">
                <a:solidFill>
                  <a:schemeClr val="dk1"/>
                </a:solidFill>
              </a:rPr>
              <a:t>Causal Graph</a:t>
            </a:r>
            <a:endParaRPr b="1" i="0" sz="2900" u="none" cap="none" strike="noStrike">
              <a:solidFill>
                <a:schemeClr val="dk1"/>
              </a:solidFill>
              <a:latin typeface="Arial"/>
              <a:ea typeface="Arial"/>
              <a:cs typeface="Arial"/>
              <a:sym typeface="Arial"/>
            </a:endParaRPr>
          </a:p>
        </p:txBody>
      </p:sp>
      <p:sp>
        <p:nvSpPr>
          <p:cNvPr id="187" name="Google Shape;187;p17"/>
          <p:cNvSpPr txBox="1"/>
          <p:nvPr/>
        </p:nvSpPr>
        <p:spPr>
          <a:xfrm>
            <a:off x="89425" y="1201675"/>
            <a:ext cx="12005700" cy="519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88" name="Google Shape;188;p17" title="11392ffffda01f2067b175d35c380087183cf09c.jpg"/>
          <p:cNvPicPr preferRelativeResize="0"/>
          <p:nvPr/>
        </p:nvPicPr>
        <p:blipFill rotWithShape="1">
          <a:blip r:embed="rId4">
            <a:alphaModFix/>
          </a:blip>
          <a:srcRect b="2417" l="0" r="0" t="2417"/>
          <a:stretch/>
        </p:blipFill>
        <p:spPr>
          <a:xfrm>
            <a:off x="114850" y="1064875"/>
            <a:ext cx="12102328" cy="4971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8"/>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4" name="Google Shape;194;p18"/>
          <p:cNvGrpSpPr/>
          <p:nvPr/>
        </p:nvGrpSpPr>
        <p:grpSpPr>
          <a:xfrm>
            <a:off x="0" y="6492875"/>
            <a:ext cx="12192000" cy="365125"/>
            <a:chOff x="0" y="6492875"/>
            <a:chExt cx="12192000" cy="365125"/>
          </a:xfrm>
        </p:grpSpPr>
        <p:sp>
          <p:nvSpPr>
            <p:cNvPr id="195" name="Google Shape;195;p18"/>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8"/>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7" name="Google Shape;197;p18"/>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198" name="Google Shape;198;p18"/>
          <p:cNvSpPr txBox="1"/>
          <p:nvPr/>
        </p:nvSpPr>
        <p:spPr>
          <a:xfrm>
            <a:off x="114850" y="83850"/>
            <a:ext cx="1357800" cy="195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sp>
        <p:nvSpPr>
          <p:cNvPr id="199" name="Google Shape;199;p18"/>
          <p:cNvSpPr txBox="1"/>
          <p:nvPr/>
        </p:nvSpPr>
        <p:spPr>
          <a:xfrm>
            <a:off x="-244600" y="203563"/>
            <a:ext cx="11726700" cy="89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200"/>
              <a:buFont typeface="Arial"/>
              <a:buNone/>
            </a:pPr>
            <a:r>
              <a:rPr b="1" lang="en-US" sz="4200">
                <a:solidFill>
                  <a:schemeClr val="dk1"/>
                </a:solidFill>
              </a:rPr>
              <a:t>	         </a:t>
            </a:r>
            <a:r>
              <a:rPr b="1" lang="en-US" sz="2900">
                <a:solidFill>
                  <a:schemeClr val="dk1"/>
                </a:solidFill>
              </a:rPr>
              <a:t>                     </a:t>
            </a:r>
            <a:r>
              <a:rPr b="1" lang="en-US" sz="4600">
                <a:solidFill>
                  <a:schemeClr val="dk1"/>
                </a:solidFill>
              </a:rPr>
              <a:t>  </a:t>
            </a:r>
            <a:r>
              <a:rPr b="1" lang="en-US" sz="3600">
                <a:solidFill>
                  <a:schemeClr val="dk1"/>
                </a:solidFill>
              </a:rPr>
              <a:t>Models Implemented</a:t>
            </a:r>
            <a:endParaRPr b="1" i="0" sz="6800" u="none" cap="none" strike="noStrike">
              <a:solidFill>
                <a:srgbClr val="000000"/>
              </a:solidFill>
              <a:latin typeface="Calibri"/>
              <a:ea typeface="Calibri"/>
              <a:cs typeface="Calibri"/>
              <a:sym typeface="Calibri"/>
            </a:endParaRPr>
          </a:p>
        </p:txBody>
      </p:sp>
      <p:sp>
        <p:nvSpPr>
          <p:cNvPr id="200" name="Google Shape;200;p18"/>
          <p:cNvSpPr txBox="1"/>
          <p:nvPr/>
        </p:nvSpPr>
        <p:spPr>
          <a:xfrm>
            <a:off x="520550" y="1570125"/>
            <a:ext cx="2723400" cy="606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Calibri"/>
              <a:buChar char="●"/>
            </a:pPr>
            <a:r>
              <a:rPr b="1" lang="en-US" sz="2000">
                <a:latin typeface="Calibri"/>
                <a:ea typeface="Calibri"/>
                <a:cs typeface="Calibri"/>
                <a:sym typeface="Calibri"/>
              </a:rPr>
              <a:t>Logistic Regression </a:t>
            </a:r>
            <a:endParaRPr b="1" sz="2000">
              <a:latin typeface="Calibri"/>
              <a:ea typeface="Calibri"/>
              <a:cs typeface="Calibri"/>
              <a:sym typeface="Calibri"/>
            </a:endParaRPr>
          </a:p>
        </p:txBody>
      </p:sp>
      <p:sp>
        <p:nvSpPr>
          <p:cNvPr id="201" name="Google Shape;201;p18"/>
          <p:cNvSpPr txBox="1"/>
          <p:nvPr/>
        </p:nvSpPr>
        <p:spPr>
          <a:xfrm flipH="1">
            <a:off x="726350" y="3092325"/>
            <a:ext cx="2349300" cy="32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US" sz="1200">
                <a:solidFill>
                  <a:schemeClr val="dk1"/>
                </a:solidFill>
              </a:rPr>
              <a:t> </a:t>
            </a:r>
            <a:r>
              <a:rPr b="1" lang="en-US" sz="1200">
                <a:solidFill>
                  <a:schemeClr val="dk1"/>
                </a:solidFill>
              </a:rPr>
              <a:t>Best Model</a:t>
            </a:r>
            <a:r>
              <a:rPr lang="en-US" sz="1200">
                <a:solidFill>
                  <a:schemeClr val="dk1"/>
                </a:solidFill>
              </a:rPr>
              <a:t> </a:t>
            </a:r>
            <a:r>
              <a:rPr b="1" lang="en-US" sz="1200">
                <a:solidFill>
                  <a:schemeClr val="dk1"/>
                </a:solidFill>
              </a:rPr>
              <a:t>F1-score : 87.01</a:t>
            </a:r>
            <a:endParaRPr sz="1800">
              <a:latin typeface="Calibri"/>
              <a:ea typeface="Calibri"/>
              <a:cs typeface="Calibri"/>
              <a:sym typeface="Calibri"/>
            </a:endParaRPr>
          </a:p>
        </p:txBody>
      </p:sp>
      <p:sp>
        <p:nvSpPr>
          <p:cNvPr id="202" name="Google Shape;202;p18"/>
          <p:cNvSpPr txBox="1"/>
          <p:nvPr/>
        </p:nvSpPr>
        <p:spPr>
          <a:xfrm>
            <a:off x="6531588" y="3773863"/>
            <a:ext cx="2523600" cy="606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Calibri"/>
              <a:buChar char="●"/>
            </a:pPr>
            <a:r>
              <a:rPr b="1" lang="en-US" sz="2000">
                <a:latin typeface="Calibri"/>
                <a:ea typeface="Calibri"/>
                <a:cs typeface="Calibri"/>
                <a:sym typeface="Calibri"/>
              </a:rPr>
              <a:t>KNN</a:t>
            </a:r>
            <a:endParaRPr b="1" sz="2000">
              <a:latin typeface="Calibri"/>
              <a:ea typeface="Calibri"/>
              <a:cs typeface="Calibri"/>
              <a:sym typeface="Calibri"/>
            </a:endParaRPr>
          </a:p>
        </p:txBody>
      </p:sp>
      <p:sp>
        <p:nvSpPr>
          <p:cNvPr id="203" name="Google Shape;203;p18"/>
          <p:cNvSpPr txBox="1"/>
          <p:nvPr/>
        </p:nvSpPr>
        <p:spPr>
          <a:xfrm flipH="1">
            <a:off x="6531600" y="5414375"/>
            <a:ext cx="2391900" cy="32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US" sz="1200">
                <a:solidFill>
                  <a:schemeClr val="dk1"/>
                </a:solidFill>
              </a:rPr>
              <a:t> Best Model</a:t>
            </a:r>
            <a:r>
              <a:rPr lang="en-US" sz="1200">
                <a:solidFill>
                  <a:schemeClr val="dk1"/>
                </a:solidFill>
              </a:rPr>
              <a:t> </a:t>
            </a:r>
            <a:r>
              <a:rPr b="1" lang="en-US" sz="1200">
                <a:solidFill>
                  <a:schemeClr val="dk1"/>
                </a:solidFill>
              </a:rPr>
              <a:t>F1-score : 86.63</a:t>
            </a:r>
            <a:endParaRPr sz="1800">
              <a:latin typeface="Calibri"/>
              <a:ea typeface="Calibri"/>
              <a:cs typeface="Calibri"/>
              <a:sym typeface="Calibri"/>
            </a:endParaRPr>
          </a:p>
        </p:txBody>
      </p:sp>
      <p:sp>
        <p:nvSpPr>
          <p:cNvPr id="204" name="Google Shape;204;p18"/>
          <p:cNvSpPr txBox="1"/>
          <p:nvPr/>
        </p:nvSpPr>
        <p:spPr>
          <a:xfrm>
            <a:off x="6406750" y="1616350"/>
            <a:ext cx="2523600" cy="606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Calibri"/>
              <a:buChar char="●"/>
            </a:pPr>
            <a:r>
              <a:rPr b="1" lang="en-US" sz="2000">
                <a:latin typeface="Calibri"/>
                <a:ea typeface="Calibri"/>
                <a:cs typeface="Calibri"/>
                <a:sym typeface="Calibri"/>
              </a:rPr>
              <a:t>SVM (rbf)</a:t>
            </a:r>
            <a:endParaRPr b="1" sz="2000">
              <a:latin typeface="Calibri"/>
              <a:ea typeface="Calibri"/>
              <a:cs typeface="Calibri"/>
              <a:sym typeface="Calibri"/>
            </a:endParaRPr>
          </a:p>
        </p:txBody>
      </p:sp>
      <p:sp>
        <p:nvSpPr>
          <p:cNvPr id="205" name="Google Shape;205;p18"/>
          <p:cNvSpPr txBox="1"/>
          <p:nvPr/>
        </p:nvSpPr>
        <p:spPr>
          <a:xfrm flipH="1">
            <a:off x="6762975" y="3047013"/>
            <a:ext cx="2391900" cy="32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US" sz="1200">
                <a:solidFill>
                  <a:schemeClr val="dk1"/>
                </a:solidFill>
              </a:rPr>
              <a:t> </a:t>
            </a:r>
            <a:r>
              <a:rPr b="1" lang="en-US" sz="1200">
                <a:solidFill>
                  <a:schemeClr val="dk1"/>
                </a:solidFill>
              </a:rPr>
              <a:t>Best Model</a:t>
            </a:r>
            <a:r>
              <a:rPr lang="en-US" sz="1200">
                <a:solidFill>
                  <a:schemeClr val="dk1"/>
                </a:solidFill>
              </a:rPr>
              <a:t> </a:t>
            </a:r>
            <a:r>
              <a:rPr b="1" lang="en-US" sz="1200">
                <a:solidFill>
                  <a:schemeClr val="dk1"/>
                </a:solidFill>
              </a:rPr>
              <a:t>F1-score : 85.72</a:t>
            </a:r>
            <a:endParaRPr sz="1800">
              <a:latin typeface="Calibri"/>
              <a:ea typeface="Calibri"/>
              <a:cs typeface="Calibri"/>
              <a:sym typeface="Calibri"/>
            </a:endParaRPr>
          </a:p>
        </p:txBody>
      </p:sp>
      <p:sp>
        <p:nvSpPr>
          <p:cNvPr id="206" name="Google Shape;206;p18"/>
          <p:cNvSpPr txBox="1"/>
          <p:nvPr/>
        </p:nvSpPr>
        <p:spPr>
          <a:xfrm>
            <a:off x="463625" y="3871550"/>
            <a:ext cx="2523600" cy="606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Calibri"/>
              <a:buChar char="●"/>
            </a:pPr>
            <a:r>
              <a:rPr b="1" lang="en-US" sz="2000">
                <a:latin typeface="Calibri"/>
                <a:ea typeface="Calibri"/>
                <a:cs typeface="Calibri"/>
                <a:sym typeface="Calibri"/>
              </a:rPr>
              <a:t>Clustering</a:t>
            </a:r>
            <a:endParaRPr b="1" sz="2000">
              <a:latin typeface="Calibri"/>
              <a:ea typeface="Calibri"/>
              <a:cs typeface="Calibri"/>
              <a:sym typeface="Calibri"/>
            </a:endParaRPr>
          </a:p>
        </p:txBody>
      </p:sp>
      <p:sp>
        <p:nvSpPr>
          <p:cNvPr id="207" name="Google Shape;207;p18"/>
          <p:cNvSpPr txBox="1"/>
          <p:nvPr/>
        </p:nvSpPr>
        <p:spPr>
          <a:xfrm flipH="1">
            <a:off x="757850" y="4514675"/>
            <a:ext cx="2286300" cy="143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1200">
                <a:solidFill>
                  <a:schemeClr val="dk1"/>
                </a:solidFill>
              </a:rPr>
              <a:t>DBSCAN : </a:t>
            </a:r>
            <a:r>
              <a:rPr lang="en-US" sz="1200">
                <a:solidFill>
                  <a:schemeClr val="dk1"/>
                </a:solidFill>
              </a:rPr>
              <a:t> </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rPr>
              <a:t>Best Model </a:t>
            </a:r>
            <a:r>
              <a:rPr b="1" lang="en-US" sz="1200">
                <a:solidFill>
                  <a:schemeClr val="dk1"/>
                </a:solidFill>
              </a:rPr>
              <a:t>F1-score : 78.66</a:t>
            </a: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b="1" lang="en-US" sz="1200">
                <a:solidFill>
                  <a:schemeClr val="dk1"/>
                </a:solidFill>
              </a:rPr>
              <a:t>Kmeans:</a:t>
            </a:r>
            <a:endParaRPr b="1" sz="1200">
              <a:solidFill>
                <a:schemeClr val="dk1"/>
              </a:solidFill>
            </a:endParaRPr>
          </a:p>
          <a:p>
            <a:pPr indent="0" lvl="0" marL="0" rtl="0" algn="l">
              <a:lnSpc>
                <a:spcPct val="115000"/>
              </a:lnSpc>
              <a:spcBef>
                <a:spcPts val="1200"/>
              </a:spcBef>
              <a:spcAft>
                <a:spcPts val="1200"/>
              </a:spcAft>
              <a:buNone/>
            </a:pPr>
            <a:r>
              <a:rPr lang="en-US" sz="1200">
                <a:solidFill>
                  <a:schemeClr val="dk1"/>
                </a:solidFill>
              </a:rPr>
              <a:t>Best Model</a:t>
            </a:r>
            <a:r>
              <a:rPr b="1" lang="en-US" sz="1200">
                <a:solidFill>
                  <a:schemeClr val="dk1"/>
                </a:solidFill>
              </a:rPr>
              <a:t> F1-score: 43.56</a:t>
            </a:r>
            <a:endParaRPr b="1" sz="1200">
              <a:solidFill>
                <a:schemeClr val="dk1"/>
              </a:solidFill>
            </a:endParaRPr>
          </a:p>
        </p:txBody>
      </p:sp>
      <p:sp>
        <p:nvSpPr>
          <p:cNvPr id="208" name="Google Shape;208;p18"/>
          <p:cNvSpPr txBox="1"/>
          <p:nvPr/>
        </p:nvSpPr>
        <p:spPr>
          <a:xfrm>
            <a:off x="1206450" y="936388"/>
            <a:ext cx="10173900" cy="6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The following are the known models and here are </a:t>
            </a:r>
            <a:r>
              <a:rPr lang="en-US" sz="1800">
                <a:latin typeface="Calibri"/>
                <a:ea typeface="Calibri"/>
                <a:cs typeface="Calibri"/>
                <a:sym typeface="Calibri"/>
              </a:rPr>
              <a:t>the F1-scores for the best models in each method.</a:t>
            </a:r>
            <a:r>
              <a:rPr lang="en-US" sz="1800">
                <a:latin typeface="Calibri"/>
                <a:ea typeface="Calibri"/>
                <a:cs typeface="Calibri"/>
                <a:sym typeface="Calibri"/>
              </a:rPr>
              <a:t> </a:t>
            </a:r>
            <a:endParaRPr sz="1800">
              <a:latin typeface="Calibri"/>
              <a:ea typeface="Calibri"/>
              <a:cs typeface="Calibri"/>
              <a:sym typeface="Calibri"/>
            </a:endParaRPr>
          </a:p>
        </p:txBody>
      </p:sp>
      <p:pic>
        <p:nvPicPr>
          <p:cNvPr id="209" name="Google Shape;209;p18" title="log_reg_shap.png"/>
          <p:cNvPicPr preferRelativeResize="0"/>
          <p:nvPr/>
        </p:nvPicPr>
        <p:blipFill>
          <a:blip r:embed="rId4">
            <a:alphaModFix/>
          </a:blip>
          <a:stretch>
            <a:fillRect/>
          </a:stretch>
        </p:blipFill>
        <p:spPr>
          <a:xfrm>
            <a:off x="3075650" y="1754425"/>
            <a:ext cx="3163450" cy="1976477"/>
          </a:xfrm>
          <a:prstGeom prst="rect">
            <a:avLst/>
          </a:prstGeom>
          <a:noFill/>
          <a:ln>
            <a:noFill/>
          </a:ln>
        </p:spPr>
      </p:pic>
      <p:pic>
        <p:nvPicPr>
          <p:cNvPr id="210" name="Google Shape;210;p18" title="svm shap values.png"/>
          <p:cNvPicPr preferRelativeResize="0"/>
          <p:nvPr/>
        </p:nvPicPr>
        <p:blipFill>
          <a:blip r:embed="rId5">
            <a:alphaModFix/>
          </a:blip>
          <a:stretch>
            <a:fillRect/>
          </a:stretch>
        </p:blipFill>
        <p:spPr>
          <a:xfrm>
            <a:off x="9423800" y="1579137"/>
            <a:ext cx="2523601" cy="2226161"/>
          </a:xfrm>
          <a:prstGeom prst="rect">
            <a:avLst/>
          </a:prstGeom>
          <a:noFill/>
          <a:ln>
            <a:noFill/>
          </a:ln>
        </p:spPr>
      </p:pic>
      <p:pic>
        <p:nvPicPr>
          <p:cNvPr id="211" name="Google Shape;211;p18" title="Screenshot 2025-04-15 at 8.27.19 PM.png"/>
          <p:cNvPicPr preferRelativeResize="0"/>
          <p:nvPr/>
        </p:nvPicPr>
        <p:blipFill>
          <a:blip r:embed="rId6">
            <a:alphaModFix/>
          </a:blip>
          <a:stretch>
            <a:fillRect/>
          </a:stretch>
        </p:blipFill>
        <p:spPr>
          <a:xfrm>
            <a:off x="9465825" y="4007225"/>
            <a:ext cx="2523599" cy="2406034"/>
          </a:xfrm>
          <a:prstGeom prst="rect">
            <a:avLst/>
          </a:prstGeom>
          <a:noFill/>
          <a:ln>
            <a:noFill/>
          </a:ln>
        </p:spPr>
      </p:pic>
      <p:pic>
        <p:nvPicPr>
          <p:cNvPr id="212" name="Google Shape;212;p18"/>
          <p:cNvPicPr preferRelativeResize="0"/>
          <p:nvPr/>
        </p:nvPicPr>
        <p:blipFill>
          <a:blip r:embed="rId7">
            <a:alphaModFix/>
          </a:blip>
          <a:stretch>
            <a:fillRect/>
          </a:stretch>
        </p:blipFill>
        <p:spPr>
          <a:xfrm>
            <a:off x="757850" y="2203850"/>
            <a:ext cx="2286300" cy="599694"/>
          </a:xfrm>
          <a:prstGeom prst="rect">
            <a:avLst/>
          </a:prstGeom>
          <a:noFill/>
          <a:ln cap="flat" cmpd="sng" w="9525">
            <a:solidFill>
              <a:schemeClr val="dk2"/>
            </a:solidFill>
            <a:prstDash val="solid"/>
            <a:round/>
            <a:headEnd len="sm" w="sm" type="none"/>
            <a:tailEnd len="sm" w="sm" type="none"/>
          </a:ln>
        </p:spPr>
      </p:pic>
      <p:pic>
        <p:nvPicPr>
          <p:cNvPr id="213" name="Google Shape;213;p18"/>
          <p:cNvPicPr preferRelativeResize="0"/>
          <p:nvPr/>
        </p:nvPicPr>
        <p:blipFill>
          <a:blip r:embed="rId8">
            <a:alphaModFix/>
          </a:blip>
          <a:stretch>
            <a:fillRect/>
          </a:stretch>
        </p:blipFill>
        <p:spPr>
          <a:xfrm>
            <a:off x="6406750" y="2200248"/>
            <a:ext cx="3017054" cy="606900"/>
          </a:xfrm>
          <a:prstGeom prst="rect">
            <a:avLst/>
          </a:prstGeom>
          <a:noFill/>
          <a:ln cap="flat" cmpd="sng" w="9525">
            <a:solidFill>
              <a:schemeClr val="dk2"/>
            </a:solidFill>
            <a:prstDash val="solid"/>
            <a:round/>
            <a:headEnd len="sm" w="sm" type="none"/>
            <a:tailEnd len="sm" w="sm" type="none"/>
          </a:ln>
        </p:spPr>
      </p:pic>
      <p:pic>
        <p:nvPicPr>
          <p:cNvPr id="214" name="Google Shape;214;p18"/>
          <p:cNvPicPr preferRelativeResize="0"/>
          <p:nvPr/>
        </p:nvPicPr>
        <p:blipFill>
          <a:blip r:embed="rId9">
            <a:alphaModFix/>
          </a:blip>
          <a:stretch>
            <a:fillRect/>
          </a:stretch>
        </p:blipFill>
        <p:spPr>
          <a:xfrm>
            <a:off x="6483700" y="4572003"/>
            <a:ext cx="2619375" cy="476250"/>
          </a:xfrm>
          <a:prstGeom prst="rect">
            <a:avLst/>
          </a:prstGeom>
          <a:noFill/>
          <a:ln cap="flat" cmpd="sng" w="9525">
            <a:solidFill>
              <a:schemeClr val="dk2"/>
            </a:solidFill>
            <a:prstDash val="solid"/>
            <a:round/>
            <a:headEnd len="sm" w="sm" type="none"/>
            <a:tailEnd len="sm" w="sm" type="none"/>
          </a:ln>
        </p:spPr>
      </p:pic>
      <p:pic>
        <p:nvPicPr>
          <p:cNvPr id="215" name="Google Shape;215;p18"/>
          <p:cNvPicPr preferRelativeResize="0"/>
          <p:nvPr/>
        </p:nvPicPr>
        <p:blipFill>
          <a:blip r:embed="rId10">
            <a:alphaModFix/>
          </a:blip>
          <a:stretch>
            <a:fillRect/>
          </a:stretch>
        </p:blipFill>
        <p:spPr>
          <a:xfrm>
            <a:off x="3249950" y="4180378"/>
            <a:ext cx="2514600" cy="1762125"/>
          </a:xfrm>
          <a:prstGeom prst="rect">
            <a:avLst/>
          </a:prstGeom>
          <a:noFill/>
          <a:ln cap="flat" cmpd="sng" w="9525">
            <a:solidFill>
              <a:schemeClr val="dk2"/>
            </a:solidFill>
            <a:prstDash val="solid"/>
            <a:round/>
            <a:headEnd len="sm" w="sm" type="none"/>
            <a:tailEnd len="sm" w="sm" type="none"/>
          </a:ln>
        </p:spPr>
      </p:pic>
      <p:cxnSp>
        <p:nvCxnSpPr>
          <p:cNvPr id="216" name="Google Shape;216;p18"/>
          <p:cNvCxnSpPr/>
          <p:nvPr/>
        </p:nvCxnSpPr>
        <p:spPr>
          <a:xfrm>
            <a:off x="6239100" y="1616338"/>
            <a:ext cx="31500" cy="4701300"/>
          </a:xfrm>
          <a:prstGeom prst="straightConnector1">
            <a:avLst/>
          </a:prstGeom>
          <a:noFill/>
          <a:ln cap="flat" cmpd="sng" w="9525">
            <a:solidFill>
              <a:schemeClr val="dk2"/>
            </a:solidFill>
            <a:prstDash val="solid"/>
            <a:round/>
            <a:headEnd len="med" w="med" type="none"/>
            <a:tailEnd len="med" w="med" type="none"/>
          </a:ln>
        </p:spPr>
      </p:cxnSp>
      <p:cxnSp>
        <p:nvCxnSpPr>
          <p:cNvPr id="217" name="Google Shape;217;p18"/>
          <p:cNvCxnSpPr/>
          <p:nvPr/>
        </p:nvCxnSpPr>
        <p:spPr>
          <a:xfrm>
            <a:off x="653850" y="3835325"/>
            <a:ext cx="11279100" cy="0"/>
          </a:xfrm>
          <a:prstGeom prst="straightConnector1">
            <a:avLst/>
          </a:prstGeom>
          <a:noFill/>
          <a:ln cap="flat" cmpd="sng" w="9525">
            <a:solidFill>
              <a:schemeClr val="dk2"/>
            </a:solidFill>
            <a:prstDash val="solid"/>
            <a:round/>
            <a:headEnd len="med" w="med" type="none"/>
            <a:tailEnd len="med" w="med" type="none"/>
          </a:ln>
        </p:spPr>
      </p:cxnSp>
      <p:cxnSp>
        <p:nvCxnSpPr>
          <p:cNvPr id="218" name="Google Shape;218;p18"/>
          <p:cNvCxnSpPr/>
          <p:nvPr/>
        </p:nvCxnSpPr>
        <p:spPr>
          <a:xfrm flipH="1" rot="10800000">
            <a:off x="3257754" y="5051547"/>
            <a:ext cx="2499000" cy="19800"/>
          </a:xfrm>
          <a:prstGeom prst="straightConnector1">
            <a:avLst/>
          </a:prstGeom>
          <a:noFill/>
          <a:ln cap="flat" cmpd="sng" w="9525">
            <a:solidFill>
              <a:schemeClr val="dk2"/>
            </a:solidFill>
            <a:prstDash val="solid"/>
            <a:round/>
            <a:headEnd len="med" w="med" type="none"/>
            <a:tailEnd len="med" w="med" type="none"/>
          </a:ln>
        </p:spPr>
      </p:cxnSp>
      <p:sp>
        <p:nvSpPr>
          <p:cNvPr id="219" name="Google Shape;219;p18"/>
          <p:cNvSpPr txBox="1"/>
          <p:nvPr/>
        </p:nvSpPr>
        <p:spPr>
          <a:xfrm>
            <a:off x="3244000" y="5004250"/>
            <a:ext cx="1132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latin typeface="Calibri"/>
                <a:ea typeface="Calibri"/>
                <a:cs typeface="Calibri"/>
                <a:sym typeface="Calibri"/>
              </a:rPr>
              <a:t>Medoid </a:t>
            </a:r>
            <a:r>
              <a:rPr lang="en-US" sz="1500">
                <a:latin typeface="Calibri"/>
                <a:ea typeface="Calibri"/>
                <a:cs typeface="Calibri"/>
                <a:sym typeface="Calibri"/>
              </a:rPr>
              <a:t>:</a:t>
            </a:r>
            <a:endParaRPr sz="11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9"/>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5" name="Google Shape;225;p19"/>
          <p:cNvGrpSpPr/>
          <p:nvPr/>
        </p:nvGrpSpPr>
        <p:grpSpPr>
          <a:xfrm>
            <a:off x="0" y="6492875"/>
            <a:ext cx="12192000" cy="365125"/>
            <a:chOff x="0" y="6492875"/>
            <a:chExt cx="12192000" cy="365125"/>
          </a:xfrm>
        </p:grpSpPr>
        <p:sp>
          <p:nvSpPr>
            <p:cNvPr id="226" name="Google Shape;226;p19"/>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9"/>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8" name="Google Shape;228;p19"/>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229" name="Google Shape;229;p19"/>
          <p:cNvSpPr txBox="1"/>
          <p:nvPr/>
        </p:nvSpPr>
        <p:spPr>
          <a:xfrm>
            <a:off x="114850" y="83850"/>
            <a:ext cx="1357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sp>
        <p:nvSpPr>
          <p:cNvPr id="230" name="Google Shape;230;p19"/>
          <p:cNvSpPr txBox="1"/>
          <p:nvPr/>
        </p:nvSpPr>
        <p:spPr>
          <a:xfrm>
            <a:off x="232650" y="168075"/>
            <a:ext cx="11726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200"/>
              <a:buFont typeface="Arial"/>
              <a:buNone/>
            </a:pPr>
            <a:r>
              <a:rPr b="1" lang="en-US" sz="4200">
                <a:solidFill>
                  <a:schemeClr val="dk1"/>
                </a:solidFill>
              </a:rPr>
              <a:t>	         </a:t>
            </a:r>
            <a:r>
              <a:rPr b="1" lang="en-US" sz="2900">
                <a:solidFill>
                  <a:schemeClr val="dk1"/>
                </a:solidFill>
              </a:rPr>
              <a:t>                     </a:t>
            </a:r>
            <a:r>
              <a:rPr b="1" lang="en-US" sz="3500">
                <a:solidFill>
                  <a:schemeClr val="dk1"/>
                </a:solidFill>
              </a:rPr>
              <a:t> </a:t>
            </a:r>
            <a:r>
              <a:rPr b="1" lang="en-US" sz="3200">
                <a:solidFill>
                  <a:schemeClr val="dk1"/>
                </a:solidFill>
              </a:rPr>
              <a:t>Tree Based Models</a:t>
            </a:r>
            <a:r>
              <a:rPr b="1" lang="en-US" sz="3600">
                <a:solidFill>
                  <a:schemeClr val="dk1"/>
                </a:solidFill>
              </a:rPr>
              <a:t> </a:t>
            </a:r>
            <a:endParaRPr b="1" i="0" sz="6800" u="none" cap="none" strike="noStrike">
              <a:solidFill>
                <a:srgbClr val="000000"/>
              </a:solidFill>
              <a:latin typeface="Calibri"/>
              <a:ea typeface="Calibri"/>
              <a:cs typeface="Calibri"/>
              <a:sym typeface="Calibri"/>
            </a:endParaRPr>
          </a:p>
        </p:txBody>
      </p:sp>
      <p:sp>
        <p:nvSpPr>
          <p:cNvPr id="231" name="Google Shape;231;p19"/>
          <p:cNvSpPr txBox="1"/>
          <p:nvPr/>
        </p:nvSpPr>
        <p:spPr>
          <a:xfrm>
            <a:off x="10650" y="1204940"/>
            <a:ext cx="4026900" cy="19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Calibri"/>
                <a:ea typeface="Calibri"/>
                <a:cs typeface="Calibri"/>
                <a:sym typeface="Calibri"/>
              </a:rPr>
              <a:t>Decision Trees:</a:t>
            </a:r>
            <a:r>
              <a:rPr b="1" lang="en-US" sz="1800">
                <a:latin typeface="Calibri"/>
                <a:ea typeface="Calibri"/>
                <a:cs typeface="Calibri"/>
                <a:sym typeface="Calibri"/>
              </a:rPr>
              <a:t> </a:t>
            </a:r>
            <a:r>
              <a:rPr lang="en-US" sz="800">
                <a:solidFill>
                  <a:schemeClr val="dk1"/>
                </a:solidFill>
              </a:rPr>
              <a:t> </a:t>
            </a:r>
            <a:r>
              <a:rPr lang="en-US" sz="1500">
                <a:solidFill>
                  <a:schemeClr val="dk1"/>
                </a:solidFill>
              </a:rPr>
              <a:t>Recursively splits data  based on feature values to maximize</a:t>
            </a:r>
            <a:r>
              <a:rPr b="1" lang="en-US" sz="1500">
                <a:solidFill>
                  <a:schemeClr val="dk1"/>
                </a:solidFill>
              </a:rPr>
              <a:t> </a:t>
            </a:r>
            <a:r>
              <a:rPr lang="en-US" sz="1500">
                <a:solidFill>
                  <a:schemeClr val="dk1"/>
                </a:solidFill>
              </a:rPr>
              <a:t>information gain</a:t>
            </a:r>
            <a:r>
              <a:rPr b="1" lang="en-US" sz="1300">
                <a:solidFill>
                  <a:schemeClr val="dk1"/>
                </a:solidFill>
              </a:rPr>
              <a:t>.</a:t>
            </a:r>
            <a:endParaRPr b="1" sz="1300">
              <a:solidFill>
                <a:schemeClr val="dk1"/>
              </a:solidFill>
            </a:endParaRPr>
          </a:p>
          <a:p>
            <a:pPr indent="-330200" lvl="0" marL="457200" rtl="0" algn="l">
              <a:spcBef>
                <a:spcPts val="0"/>
              </a:spcBef>
              <a:spcAft>
                <a:spcPts val="0"/>
              </a:spcAft>
              <a:buClr>
                <a:schemeClr val="dk1"/>
              </a:buClr>
              <a:buSzPts val="1600"/>
              <a:buChar char="●"/>
            </a:pPr>
            <a:r>
              <a:rPr b="1" lang="en-US" sz="1500">
                <a:solidFill>
                  <a:schemeClr val="dk1"/>
                </a:solidFill>
              </a:rPr>
              <a:t>Working:</a:t>
            </a:r>
            <a:r>
              <a:rPr b="1" lang="en-US" sz="1300">
                <a:solidFill>
                  <a:schemeClr val="dk1"/>
                </a:solidFill>
              </a:rPr>
              <a:t> </a:t>
            </a:r>
            <a:r>
              <a:rPr lang="en-US" sz="1500">
                <a:solidFill>
                  <a:schemeClr val="dk1"/>
                </a:solidFill>
              </a:rPr>
              <a:t>Recursively splits data based on feature values to maximize information gain</a:t>
            </a:r>
            <a:r>
              <a:rPr lang="en-US" sz="1300">
                <a:solidFill>
                  <a:schemeClr val="dk1"/>
                </a:solidFill>
              </a:rPr>
              <a:t>.</a:t>
            </a:r>
            <a:endParaRPr sz="1800">
              <a:solidFill>
                <a:schemeClr val="dk1"/>
              </a:solidFill>
            </a:endParaRPr>
          </a:p>
          <a:p>
            <a:pPr indent="0" lvl="0" marL="0" rtl="0" algn="l">
              <a:spcBef>
                <a:spcPts val="0"/>
              </a:spcBef>
              <a:spcAft>
                <a:spcPts val="0"/>
              </a:spcAft>
              <a:buNone/>
            </a:pPr>
            <a:r>
              <a:rPr b="1" lang="en-US" sz="1500">
                <a:solidFill>
                  <a:schemeClr val="dk1"/>
                </a:solidFill>
              </a:rPr>
              <a:t>      Best F1 score(on train)</a:t>
            </a:r>
            <a:r>
              <a:rPr lang="en-US" sz="1500">
                <a:solidFill>
                  <a:schemeClr val="dk1"/>
                </a:solidFill>
              </a:rPr>
              <a:t> = 0.8572</a:t>
            </a:r>
            <a:endParaRPr sz="1500">
              <a:solidFill>
                <a:schemeClr val="dk1"/>
              </a:solidFill>
            </a:endParaRPr>
          </a:p>
        </p:txBody>
      </p:sp>
      <p:sp>
        <p:nvSpPr>
          <p:cNvPr id="232" name="Google Shape;232;p19"/>
          <p:cNvSpPr txBox="1"/>
          <p:nvPr/>
        </p:nvSpPr>
        <p:spPr>
          <a:xfrm>
            <a:off x="3879032" y="1171500"/>
            <a:ext cx="4722000" cy="21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100">
                <a:latin typeface="Calibri"/>
                <a:ea typeface="Calibri"/>
                <a:cs typeface="Calibri"/>
                <a:sym typeface="Calibri"/>
              </a:rPr>
              <a:t>   Random Forest: </a:t>
            </a:r>
            <a:r>
              <a:rPr lang="en-US">
                <a:solidFill>
                  <a:schemeClr val="dk1"/>
                </a:solidFill>
              </a:rPr>
              <a:t>Ensemble of decision trees </a:t>
            </a:r>
            <a:endParaRPr>
              <a:solidFill>
                <a:schemeClr val="dk1"/>
              </a:solidFill>
            </a:endParaRPr>
          </a:p>
          <a:p>
            <a:pPr indent="457200" lvl="0" marL="0" rtl="0" algn="l">
              <a:spcBef>
                <a:spcPts val="0"/>
              </a:spcBef>
              <a:spcAft>
                <a:spcPts val="0"/>
              </a:spcAft>
              <a:buNone/>
            </a:pPr>
            <a:r>
              <a:rPr lang="en-US">
                <a:solidFill>
                  <a:schemeClr val="dk1"/>
                </a:solidFill>
              </a:rPr>
              <a:t>using Bagging.</a:t>
            </a:r>
            <a:endParaRPr>
              <a:solidFill>
                <a:schemeClr val="dk1"/>
              </a:solidFill>
            </a:endParaRPr>
          </a:p>
          <a:p>
            <a:pPr indent="-323850" lvl="0" marL="457200" rtl="0" algn="l">
              <a:spcBef>
                <a:spcPts val="0"/>
              </a:spcBef>
              <a:spcAft>
                <a:spcPts val="0"/>
              </a:spcAft>
              <a:buClr>
                <a:schemeClr val="dk1"/>
              </a:buClr>
              <a:buSzPts val="1500"/>
              <a:buChar char="●"/>
            </a:pPr>
            <a:r>
              <a:rPr b="1" lang="en-US" sz="1500">
                <a:solidFill>
                  <a:schemeClr val="dk1"/>
                </a:solidFill>
              </a:rPr>
              <a:t>Working</a:t>
            </a:r>
            <a:r>
              <a:rPr lang="en-US" sz="1500">
                <a:solidFill>
                  <a:schemeClr val="dk1"/>
                </a:solidFill>
              </a:rPr>
              <a:t>: </a:t>
            </a:r>
            <a:endParaRPr sz="1500">
              <a:solidFill>
                <a:schemeClr val="dk1"/>
              </a:solidFill>
            </a:endParaRPr>
          </a:p>
          <a:p>
            <a:pPr indent="-361950" lvl="1" marL="914400" rtl="0" algn="l">
              <a:spcBef>
                <a:spcPts val="0"/>
              </a:spcBef>
              <a:spcAft>
                <a:spcPts val="0"/>
              </a:spcAft>
              <a:buClr>
                <a:schemeClr val="dk1"/>
              </a:buClr>
              <a:buSzPts val="2100"/>
              <a:buChar char="○"/>
            </a:pPr>
            <a:r>
              <a:rPr lang="en-US">
                <a:solidFill>
                  <a:schemeClr val="dk1"/>
                </a:solidFill>
              </a:rPr>
              <a:t>Trains multiple trees on bootstrap samples</a:t>
            </a:r>
            <a:endParaRPr>
              <a:solidFill>
                <a:schemeClr val="dk1"/>
              </a:solidFill>
            </a:endParaRPr>
          </a:p>
          <a:p>
            <a:pPr indent="-361950" lvl="1" marL="914400" rtl="0" algn="l">
              <a:spcBef>
                <a:spcPts val="0"/>
              </a:spcBef>
              <a:spcAft>
                <a:spcPts val="0"/>
              </a:spcAft>
              <a:buClr>
                <a:schemeClr val="dk1"/>
              </a:buClr>
              <a:buSzPts val="2100"/>
              <a:buChar char="○"/>
            </a:pPr>
            <a:r>
              <a:rPr lang="en-US">
                <a:solidFill>
                  <a:schemeClr val="dk1"/>
                </a:solidFill>
              </a:rPr>
              <a:t>Each tree uses a random subset of features</a:t>
            </a:r>
            <a:endParaRPr sz="2000">
              <a:solidFill>
                <a:schemeClr val="dk1"/>
              </a:solidFill>
            </a:endParaRPr>
          </a:p>
          <a:p>
            <a:pPr indent="-361950" lvl="1" marL="914400" rtl="0" algn="l">
              <a:spcBef>
                <a:spcPts val="0"/>
              </a:spcBef>
              <a:spcAft>
                <a:spcPts val="0"/>
              </a:spcAft>
              <a:buClr>
                <a:schemeClr val="dk1"/>
              </a:buClr>
              <a:buSzPts val="2100"/>
              <a:buChar char="○"/>
            </a:pPr>
            <a:r>
              <a:rPr lang="en-US">
                <a:solidFill>
                  <a:schemeClr val="dk1"/>
                </a:solidFill>
              </a:rPr>
              <a:t>Aggregates predictions via majority voting</a:t>
            </a:r>
            <a:endParaRPr>
              <a:solidFill>
                <a:schemeClr val="dk1"/>
              </a:solidFill>
            </a:endParaRPr>
          </a:p>
          <a:p>
            <a:pPr indent="457200" lvl="0" marL="0" rtl="0" algn="l">
              <a:spcBef>
                <a:spcPts val="0"/>
              </a:spcBef>
              <a:spcAft>
                <a:spcPts val="0"/>
              </a:spcAft>
              <a:buNone/>
            </a:pPr>
            <a:r>
              <a:rPr b="1" lang="en-US">
                <a:solidFill>
                  <a:schemeClr val="dk1"/>
                </a:solidFill>
              </a:rPr>
              <a:t>Best F1 score(on train)</a:t>
            </a:r>
            <a:r>
              <a:rPr lang="en-US">
                <a:solidFill>
                  <a:schemeClr val="dk1"/>
                </a:solidFill>
              </a:rPr>
              <a:t> ≈ 0.8681</a:t>
            </a:r>
            <a:endParaRPr sz="2000">
              <a:solidFill>
                <a:schemeClr val="dk1"/>
              </a:solidFill>
            </a:endParaRPr>
          </a:p>
        </p:txBody>
      </p:sp>
      <p:sp>
        <p:nvSpPr>
          <p:cNvPr id="233" name="Google Shape;233;p19"/>
          <p:cNvSpPr txBox="1"/>
          <p:nvPr/>
        </p:nvSpPr>
        <p:spPr>
          <a:xfrm>
            <a:off x="8271300" y="1171500"/>
            <a:ext cx="4323000" cy="20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Calibri"/>
                <a:ea typeface="Calibri"/>
                <a:cs typeface="Calibri"/>
                <a:sym typeface="Calibri"/>
              </a:rPr>
              <a:t>  XGBoost:</a:t>
            </a:r>
            <a:r>
              <a:rPr b="1" lang="en-US" sz="1800">
                <a:latin typeface="Calibri"/>
                <a:ea typeface="Calibri"/>
                <a:cs typeface="Calibri"/>
                <a:sym typeface="Calibri"/>
              </a:rPr>
              <a:t> </a:t>
            </a:r>
            <a:r>
              <a:rPr lang="en-US">
                <a:solidFill>
                  <a:schemeClr val="dk1"/>
                </a:solidFill>
              </a:rPr>
              <a:t>Boosted ensemble of trees</a:t>
            </a:r>
            <a:endParaRPr>
              <a:solidFill>
                <a:schemeClr val="dk1"/>
              </a:solidFill>
            </a:endParaRPr>
          </a:p>
          <a:p>
            <a:pPr indent="-336550" lvl="0" marL="457200" rtl="0" algn="l">
              <a:spcBef>
                <a:spcPts val="0"/>
              </a:spcBef>
              <a:spcAft>
                <a:spcPts val="0"/>
              </a:spcAft>
              <a:buClr>
                <a:schemeClr val="dk1"/>
              </a:buClr>
              <a:buSzPts val="1700"/>
              <a:buChar char="●"/>
            </a:pPr>
            <a:r>
              <a:rPr b="1" lang="en-US" sz="1700">
                <a:solidFill>
                  <a:schemeClr val="dk1"/>
                </a:solidFill>
              </a:rPr>
              <a:t>Features</a:t>
            </a:r>
            <a:r>
              <a:rPr lang="en-US" sz="1700">
                <a:solidFill>
                  <a:schemeClr val="dk1"/>
                </a:solidFill>
              </a:rPr>
              <a:t>:</a:t>
            </a:r>
            <a:endParaRPr sz="1700">
              <a:solidFill>
                <a:schemeClr val="dk1"/>
              </a:solidFill>
            </a:endParaRPr>
          </a:p>
          <a:p>
            <a:pPr indent="-374650" lvl="1" marL="914400" rtl="0" algn="l">
              <a:spcBef>
                <a:spcPts val="0"/>
              </a:spcBef>
              <a:spcAft>
                <a:spcPts val="0"/>
              </a:spcAft>
              <a:buClr>
                <a:schemeClr val="dk1"/>
              </a:buClr>
              <a:buSzPts val="2300"/>
              <a:buChar char="○"/>
            </a:pPr>
            <a:r>
              <a:rPr lang="en-US">
                <a:solidFill>
                  <a:schemeClr val="dk1"/>
                </a:solidFill>
              </a:rPr>
              <a:t>R</a:t>
            </a:r>
            <a:r>
              <a:rPr lang="en-US">
                <a:solidFill>
                  <a:schemeClr val="dk1"/>
                </a:solidFill>
              </a:rPr>
              <a:t>egularization (to control overfitting)</a:t>
            </a:r>
            <a:endParaRPr>
              <a:solidFill>
                <a:schemeClr val="dk1"/>
              </a:solidFill>
            </a:endParaRPr>
          </a:p>
          <a:p>
            <a:pPr indent="-330200" lvl="1" marL="914400" rtl="0" algn="l">
              <a:spcBef>
                <a:spcPts val="0"/>
              </a:spcBef>
              <a:spcAft>
                <a:spcPts val="0"/>
              </a:spcAft>
              <a:buClr>
                <a:schemeClr val="dk1"/>
              </a:buClr>
              <a:buSzPts val="1600"/>
              <a:buChar char="○"/>
            </a:pPr>
            <a:r>
              <a:rPr lang="en-US" sz="1600">
                <a:solidFill>
                  <a:schemeClr val="dk1"/>
                </a:solidFill>
              </a:rPr>
              <a:t>Parallel tree construction</a:t>
            </a:r>
            <a:endParaRPr sz="1600">
              <a:solidFill>
                <a:schemeClr val="dk1"/>
              </a:solidFill>
            </a:endParaRPr>
          </a:p>
          <a:p>
            <a:pPr indent="-330200" lvl="1" marL="914400" rtl="0" algn="l">
              <a:spcBef>
                <a:spcPts val="0"/>
              </a:spcBef>
              <a:spcAft>
                <a:spcPts val="0"/>
              </a:spcAft>
              <a:buClr>
                <a:schemeClr val="dk1"/>
              </a:buClr>
              <a:buSzPts val="1600"/>
              <a:buChar char="○"/>
            </a:pPr>
            <a:r>
              <a:rPr lang="en-US" sz="1600">
                <a:solidFill>
                  <a:schemeClr val="dk1"/>
                </a:solidFill>
              </a:rPr>
              <a:t>Column subsampling</a:t>
            </a:r>
            <a:endParaRPr sz="1600">
              <a:solidFill>
                <a:schemeClr val="dk1"/>
              </a:solidFill>
            </a:endParaRPr>
          </a:p>
          <a:p>
            <a:pPr indent="457200" lvl="0" marL="0" rtl="0" algn="l">
              <a:spcBef>
                <a:spcPts val="0"/>
              </a:spcBef>
              <a:spcAft>
                <a:spcPts val="0"/>
              </a:spcAft>
              <a:buNone/>
            </a:pPr>
            <a:r>
              <a:rPr b="1" lang="en-US" sz="1600">
                <a:solidFill>
                  <a:schemeClr val="dk1"/>
                </a:solidFill>
              </a:rPr>
              <a:t>Best F1 score(on train)</a:t>
            </a:r>
            <a:r>
              <a:rPr lang="en-US" sz="1600">
                <a:solidFill>
                  <a:schemeClr val="dk1"/>
                </a:solidFill>
              </a:rPr>
              <a:t> ≈ 0.8713</a:t>
            </a:r>
            <a:endParaRPr sz="1600">
              <a:solidFill>
                <a:schemeClr val="dk1"/>
              </a:solidFill>
            </a:endParaRPr>
          </a:p>
          <a:p>
            <a:pPr indent="0" lvl="0" marL="914400" rtl="0" algn="l">
              <a:spcBef>
                <a:spcPts val="0"/>
              </a:spcBef>
              <a:spcAft>
                <a:spcPts val="0"/>
              </a:spcAft>
              <a:buNone/>
            </a:pPr>
            <a:r>
              <a:t/>
            </a:r>
            <a:endParaRPr sz="1800">
              <a:solidFill>
                <a:schemeClr val="dk1"/>
              </a:solidFill>
            </a:endParaRPr>
          </a:p>
        </p:txBody>
      </p:sp>
      <p:pic>
        <p:nvPicPr>
          <p:cNvPr id="234" name="Google Shape;234;p19" title="decision tree shap values.png"/>
          <p:cNvPicPr preferRelativeResize="0"/>
          <p:nvPr/>
        </p:nvPicPr>
        <p:blipFill rotWithShape="1">
          <a:blip r:embed="rId4">
            <a:alphaModFix/>
          </a:blip>
          <a:srcRect b="0" l="2408" r="8401" t="0"/>
          <a:stretch/>
        </p:blipFill>
        <p:spPr>
          <a:xfrm>
            <a:off x="65000" y="3354525"/>
            <a:ext cx="3859325" cy="2673199"/>
          </a:xfrm>
          <a:prstGeom prst="rect">
            <a:avLst/>
          </a:prstGeom>
          <a:noFill/>
          <a:ln cap="flat" cmpd="sng" w="9525">
            <a:solidFill>
              <a:schemeClr val="dk2"/>
            </a:solidFill>
            <a:prstDash val="solid"/>
            <a:round/>
            <a:headEnd len="sm" w="sm" type="none"/>
            <a:tailEnd len="sm" w="sm" type="none"/>
          </a:ln>
        </p:spPr>
      </p:pic>
      <p:pic>
        <p:nvPicPr>
          <p:cNvPr id="235" name="Google Shape;235;p19" title="random forest shap values.png"/>
          <p:cNvPicPr preferRelativeResize="0"/>
          <p:nvPr/>
        </p:nvPicPr>
        <p:blipFill>
          <a:blip r:embed="rId5">
            <a:alphaModFix/>
          </a:blip>
          <a:stretch>
            <a:fillRect/>
          </a:stretch>
        </p:blipFill>
        <p:spPr>
          <a:xfrm>
            <a:off x="4154575" y="3348493"/>
            <a:ext cx="4116725" cy="2697350"/>
          </a:xfrm>
          <a:prstGeom prst="rect">
            <a:avLst/>
          </a:prstGeom>
          <a:noFill/>
          <a:ln cap="flat" cmpd="sng" w="9525">
            <a:solidFill>
              <a:schemeClr val="dk2"/>
            </a:solidFill>
            <a:prstDash val="solid"/>
            <a:round/>
            <a:headEnd len="sm" w="sm" type="none"/>
            <a:tailEnd len="sm" w="sm" type="none"/>
          </a:ln>
        </p:spPr>
      </p:pic>
      <p:pic>
        <p:nvPicPr>
          <p:cNvPr id="236" name="Google Shape;236;p19" title="xgb_shap.png"/>
          <p:cNvPicPr preferRelativeResize="0"/>
          <p:nvPr/>
        </p:nvPicPr>
        <p:blipFill>
          <a:blip r:embed="rId6">
            <a:alphaModFix/>
          </a:blip>
          <a:stretch>
            <a:fillRect/>
          </a:stretch>
        </p:blipFill>
        <p:spPr>
          <a:xfrm>
            <a:off x="8546000" y="3348450"/>
            <a:ext cx="3604725" cy="2742675"/>
          </a:xfrm>
          <a:prstGeom prst="rect">
            <a:avLst/>
          </a:prstGeom>
          <a:noFill/>
          <a:ln cap="flat" cmpd="sng" w="9525">
            <a:solidFill>
              <a:schemeClr val="dk2"/>
            </a:solidFill>
            <a:prstDash val="solid"/>
            <a:round/>
            <a:headEnd len="sm" w="sm" type="none"/>
            <a:tailEnd len="sm" w="sm" type="none"/>
          </a:ln>
        </p:spPr>
      </p:pic>
      <p:cxnSp>
        <p:nvCxnSpPr>
          <p:cNvPr id="237" name="Google Shape;237;p19"/>
          <p:cNvCxnSpPr/>
          <p:nvPr/>
        </p:nvCxnSpPr>
        <p:spPr>
          <a:xfrm>
            <a:off x="3991349" y="1132470"/>
            <a:ext cx="9300" cy="5085600"/>
          </a:xfrm>
          <a:prstGeom prst="straightConnector1">
            <a:avLst/>
          </a:prstGeom>
          <a:noFill/>
          <a:ln cap="flat" cmpd="sng" w="9525">
            <a:solidFill>
              <a:schemeClr val="dk2"/>
            </a:solidFill>
            <a:prstDash val="solid"/>
            <a:round/>
            <a:headEnd len="med" w="med" type="none"/>
            <a:tailEnd len="med" w="med" type="none"/>
          </a:ln>
        </p:spPr>
      </p:cxnSp>
      <p:cxnSp>
        <p:nvCxnSpPr>
          <p:cNvPr id="238" name="Google Shape;238;p19"/>
          <p:cNvCxnSpPr/>
          <p:nvPr/>
        </p:nvCxnSpPr>
        <p:spPr>
          <a:xfrm>
            <a:off x="8388905" y="1076503"/>
            <a:ext cx="9300" cy="508560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19"/>
          <p:cNvSpPr txBox="1"/>
          <p:nvPr/>
        </p:nvSpPr>
        <p:spPr>
          <a:xfrm>
            <a:off x="4136475" y="6079300"/>
            <a:ext cx="41166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Calibri"/>
                <a:ea typeface="Calibri"/>
                <a:cs typeface="Calibri"/>
                <a:sym typeface="Calibri"/>
              </a:rPr>
              <a:t>Respective</a:t>
            </a:r>
            <a:r>
              <a:rPr b="1" lang="en-US" sz="1800">
                <a:latin typeface="Calibri"/>
                <a:ea typeface="Calibri"/>
                <a:cs typeface="Calibri"/>
                <a:sym typeface="Calibri"/>
              </a:rPr>
              <a:t> SHAP values</a:t>
            </a:r>
            <a:endParaRPr b="1" sz="18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0"/>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5" name="Google Shape;245;p20"/>
          <p:cNvGrpSpPr/>
          <p:nvPr/>
        </p:nvGrpSpPr>
        <p:grpSpPr>
          <a:xfrm>
            <a:off x="0" y="6492875"/>
            <a:ext cx="12192000" cy="365125"/>
            <a:chOff x="0" y="6492875"/>
            <a:chExt cx="12192000" cy="365125"/>
          </a:xfrm>
        </p:grpSpPr>
        <p:sp>
          <p:nvSpPr>
            <p:cNvPr id="246" name="Google Shape;246;p20"/>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0"/>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20"/>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249" name="Google Shape;249;p20"/>
          <p:cNvSpPr txBox="1"/>
          <p:nvPr/>
        </p:nvSpPr>
        <p:spPr>
          <a:xfrm>
            <a:off x="114850" y="83850"/>
            <a:ext cx="1357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pic>
        <p:nvPicPr>
          <p:cNvPr id="250" name="Google Shape;250;p20" title="mlp_shap.png"/>
          <p:cNvPicPr preferRelativeResize="0"/>
          <p:nvPr/>
        </p:nvPicPr>
        <p:blipFill>
          <a:blip r:embed="rId4">
            <a:alphaModFix/>
          </a:blip>
          <a:stretch>
            <a:fillRect/>
          </a:stretch>
        </p:blipFill>
        <p:spPr>
          <a:xfrm>
            <a:off x="3888075" y="2512525"/>
            <a:ext cx="4614726" cy="3702951"/>
          </a:xfrm>
          <a:prstGeom prst="rect">
            <a:avLst/>
          </a:prstGeom>
          <a:noFill/>
          <a:ln>
            <a:noFill/>
          </a:ln>
        </p:spPr>
      </p:pic>
      <p:sp>
        <p:nvSpPr>
          <p:cNvPr id="251" name="Google Shape;251;p20"/>
          <p:cNvSpPr txBox="1"/>
          <p:nvPr/>
        </p:nvSpPr>
        <p:spPr>
          <a:xfrm>
            <a:off x="5977350" y="6083729"/>
            <a:ext cx="1425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latin typeface="Calibri"/>
                <a:ea typeface="Calibri"/>
                <a:cs typeface="Calibri"/>
                <a:sym typeface="Calibri"/>
              </a:rPr>
              <a:t>Shap values</a:t>
            </a:r>
            <a:endParaRPr b="1" sz="1500">
              <a:latin typeface="Calibri"/>
              <a:ea typeface="Calibri"/>
              <a:cs typeface="Calibri"/>
              <a:sym typeface="Calibri"/>
            </a:endParaRPr>
          </a:p>
        </p:txBody>
      </p:sp>
      <p:sp>
        <p:nvSpPr>
          <p:cNvPr id="252" name="Google Shape;252;p20"/>
          <p:cNvSpPr txBox="1"/>
          <p:nvPr/>
        </p:nvSpPr>
        <p:spPr>
          <a:xfrm>
            <a:off x="339750" y="1020325"/>
            <a:ext cx="7063500" cy="1492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lang="en-US">
                <a:solidFill>
                  <a:schemeClr val="dk1"/>
                </a:solidFill>
              </a:rPr>
              <a:t>Implemented using </a:t>
            </a:r>
            <a:r>
              <a:rPr b="1" lang="en-US">
                <a:solidFill>
                  <a:srgbClr val="188038"/>
                </a:solidFill>
                <a:latin typeface="Roboto Mono"/>
                <a:ea typeface="Roboto Mono"/>
                <a:cs typeface="Roboto Mono"/>
                <a:sym typeface="Roboto Mono"/>
              </a:rPr>
              <a:t>MLPClassifier</a:t>
            </a:r>
            <a:r>
              <a:rPr lang="en-US">
                <a:solidFill>
                  <a:schemeClr val="dk1"/>
                </a:solidFill>
              </a:rPr>
              <a:t> from </a:t>
            </a:r>
            <a:r>
              <a:rPr lang="en-US">
                <a:solidFill>
                  <a:srgbClr val="188038"/>
                </a:solidFill>
                <a:latin typeface="Roboto Mono"/>
                <a:ea typeface="Roboto Mono"/>
                <a:cs typeface="Roboto Mono"/>
                <a:sym typeface="Roboto Mono"/>
              </a:rPr>
              <a:t>scikit-learn</a:t>
            </a:r>
            <a:r>
              <a:rPr lang="en-US">
                <a:solidFill>
                  <a:schemeClr val="dk1"/>
                </a:solidFill>
              </a:rPr>
              <a: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Consists of fully connected layers where each neuron applies a </a:t>
            </a:r>
            <a:r>
              <a:rPr b="1" lang="en-US">
                <a:solidFill>
                  <a:schemeClr val="dk1"/>
                </a:solidFill>
              </a:rPr>
              <a:t>weighted sum</a:t>
            </a:r>
            <a:r>
              <a:rPr lang="en-US">
                <a:solidFill>
                  <a:schemeClr val="dk1"/>
                </a:solidFill>
              </a:rPr>
              <a:t> of inputs followed by a </a:t>
            </a:r>
            <a:r>
              <a:rPr b="1" lang="en-US">
                <a:solidFill>
                  <a:schemeClr val="dk1"/>
                </a:solidFill>
              </a:rPr>
              <a:t>nonlinear activation</a:t>
            </a:r>
            <a:r>
              <a:rPr lang="en-US">
                <a:solidFill>
                  <a:schemeClr val="dk1"/>
                </a:solidFill>
              </a:rPr>
              <a:t> (e.g., ReLU, tanh).</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Trained using </a:t>
            </a:r>
            <a:r>
              <a:rPr b="1" lang="en-US">
                <a:solidFill>
                  <a:schemeClr val="dk1"/>
                </a:solidFill>
              </a:rPr>
              <a:t>backpropagation</a:t>
            </a:r>
            <a:r>
              <a:rPr lang="en-US">
                <a:solidFill>
                  <a:schemeClr val="dk1"/>
                </a:solidFill>
              </a:rPr>
              <a:t> and </a:t>
            </a:r>
            <a:r>
              <a:rPr b="1" lang="en-US">
                <a:solidFill>
                  <a:schemeClr val="dk1"/>
                </a:solidFill>
              </a:rPr>
              <a:t>SGD-based optimizers</a:t>
            </a:r>
            <a:r>
              <a:rPr lang="en-US">
                <a:solidFill>
                  <a:schemeClr val="dk1"/>
                </a:solidFill>
              </a:rPr>
              <a:t> to minimize error.</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We are using 2 Layer Neural network with a sigmoid function at output of each layer</a:t>
            </a:r>
            <a:endParaRPr>
              <a:solidFill>
                <a:schemeClr val="dk1"/>
              </a:solidFill>
            </a:endParaRPr>
          </a:p>
          <a:p>
            <a:pPr indent="0" lvl="0" marL="0" rtl="0" algn="l">
              <a:lnSpc>
                <a:spcPct val="115000"/>
              </a:lnSpc>
              <a:spcBef>
                <a:spcPts val="1200"/>
              </a:spcBef>
              <a:spcAft>
                <a:spcPts val="0"/>
              </a:spcAft>
              <a:buNone/>
            </a:pPr>
            <a:r>
              <a:t/>
            </a:r>
            <a:endParaRPr sz="1300">
              <a:solidFill>
                <a:schemeClr val="dk1"/>
              </a:solidFill>
            </a:endParaRPr>
          </a:p>
          <a:p>
            <a:pPr indent="0" lvl="0" marL="0" rtl="0" algn="l">
              <a:spcBef>
                <a:spcPts val="1200"/>
              </a:spcBef>
              <a:spcAft>
                <a:spcPts val="0"/>
              </a:spcAft>
              <a:buNone/>
            </a:pPr>
            <a:r>
              <a:t/>
            </a:r>
            <a:endParaRPr sz="1800">
              <a:latin typeface="Calibri"/>
              <a:ea typeface="Calibri"/>
              <a:cs typeface="Calibri"/>
              <a:sym typeface="Calibri"/>
            </a:endParaRPr>
          </a:p>
        </p:txBody>
      </p:sp>
      <p:pic>
        <p:nvPicPr>
          <p:cNvPr id="253" name="Google Shape;253;p20" title="Screenshot 2025-04-15 at 8.29.09 PM.png"/>
          <p:cNvPicPr preferRelativeResize="0"/>
          <p:nvPr/>
        </p:nvPicPr>
        <p:blipFill rotWithShape="1">
          <a:blip r:embed="rId5">
            <a:alphaModFix/>
          </a:blip>
          <a:srcRect b="7355" l="0" r="14544" t="0"/>
          <a:stretch/>
        </p:blipFill>
        <p:spPr>
          <a:xfrm>
            <a:off x="8607900" y="365125"/>
            <a:ext cx="3584099" cy="3374384"/>
          </a:xfrm>
          <a:prstGeom prst="rect">
            <a:avLst/>
          </a:prstGeom>
          <a:noFill/>
          <a:ln>
            <a:noFill/>
          </a:ln>
        </p:spPr>
      </p:pic>
      <p:sp>
        <p:nvSpPr>
          <p:cNvPr id="254" name="Google Shape;254;p20"/>
          <p:cNvSpPr txBox="1"/>
          <p:nvPr/>
        </p:nvSpPr>
        <p:spPr>
          <a:xfrm>
            <a:off x="8607900" y="3739500"/>
            <a:ext cx="3777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latin typeface="Calibri"/>
                <a:ea typeface="Calibri"/>
                <a:cs typeface="Calibri"/>
                <a:sym typeface="Calibri"/>
              </a:rPr>
              <a:t>F1 Scores of Ann with different architecture</a:t>
            </a:r>
            <a:endParaRPr b="1" sz="1500">
              <a:latin typeface="Calibri"/>
              <a:ea typeface="Calibri"/>
              <a:cs typeface="Calibri"/>
              <a:sym typeface="Calibri"/>
            </a:endParaRPr>
          </a:p>
        </p:txBody>
      </p:sp>
      <p:sp>
        <p:nvSpPr>
          <p:cNvPr id="255" name="Google Shape;255;p20"/>
          <p:cNvSpPr txBox="1"/>
          <p:nvPr/>
        </p:nvSpPr>
        <p:spPr>
          <a:xfrm>
            <a:off x="345850" y="2757250"/>
            <a:ext cx="4140300" cy="347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300">
                <a:solidFill>
                  <a:schemeClr val="dk1"/>
                </a:solidFill>
              </a:rPr>
              <a:t>Hyperparameters Tuned:</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Hidden Layer Sizes:</a:t>
            </a:r>
            <a:br>
              <a:rPr b="1" lang="en-US" sz="1300">
                <a:solidFill>
                  <a:schemeClr val="dk1"/>
                </a:solidFill>
              </a:rPr>
            </a:br>
            <a:r>
              <a:rPr lang="en-US" sz="1300">
                <a:solidFill>
                  <a:schemeClr val="dk1"/>
                </a:solidFill>
              </a:rPr>
              <a:t> e.g., (64, 32), (128, 64), etc.</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Learning Rate:</a:t>
            </a:r>
            <a:br>
              <a:rPr b="1" lang="en-US" sz="1300">
                <a:solidFill>
                  <a:schemeClr val="dk1"/>
                </a:solidFill>
              </a:rPr>
            </a:br>
            <a:r>
              <a:rPr lang="en-US" sz="1300">
                <a:solidFill>
                  <a:schemeClr val="dk1"/>
                </a:solidFill>
              </a:rPr>
              <a:t> e.g., 0.002, 0.01, 0.05</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Max Iterations (Epochs):</a:t>
            </a:r>
            <a:br>
              <a:rPr b="1" lang="en-US" sz="1300">
                <a:solidFill>
                  <a:schemeClr val="dk1"/>
                </a:solidFill>
              </a:rPr>
            </a:br>
            <a:r>
              <a:rPr lang="en-US" sz="1300">
                <a:solidFill>
                  <a:schemeClr val="dk1"/>
                </a:solidFill>
              </a:rPr>
              <a:t> Controls training duration</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300">
                <a:solidFill>
                  <a:schemeClr val="dk1"/>
                </a:solidFill>
              </a:rPr>
              <a:t>Evaluation:</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US" sz="1300">
                <a:solidFill>
                  <a:schemeClr val="dk1"/>
                </a:solidFill>
              </a:rPr>
              <a:t>Models assessed using </a:t>
            </a:r>
            <a:r>
              <a:rPr b="1" lang="en-US" sz="1300">
                <a:solidFill>
                  <a:schemeClr val="dk1"/>
                </a:solidFill>
              </a:rPr>
              <a:t>F1-score</a:t>
            </a:r>
            <a:r>
              <a:rPr lang="en-US" sz="1300">
                <a:solidFill>
                  <a:schemeClr val="dk1"/>
                </a:solidFill>
              </a:rPr>
              <a:t>.</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Best models validated on </a:t>
            </a:r>
            <a:r>
              <a:rPr b="1" lang="en-US" sz="1300">
                <a:solidFill>
                  <a:schemeClr val="dk1"/>
                </a:solidFill>
              </a:rPr>
              <a:t>unseen data</a:t>
            </a:r>
            <a:r>
              <a:rPr lang="en-US" sz="1300">
                <a:solidFill>
                  <a:schemeClr val="dk1"/>
                </a:solidFill>
              </a:rPr>
              <a:t>.</a:t>
            </a:r>
            <a:endParaRPr sz="2000">
              <a:latin typeface="Calibri"/>
              <a:ea typeface="Calibri"/>
              <a:cs typeface="Calibri"/>
              <a:sym typeface="Calibri"/>
            </a:endParaRPr>
          </a:p>
        </p:txBody>
      </p:sp>
      <p:sp>
        <p:nvSpPr>
          <p:cNvPr id="256" name="Google Shape;256;p20"/>
          <p:cNvSpPr txBox="1"/>
          <p:nvPr/>
        </p:nvSpPr>
        <p:spPr>
          <a:xfrm>
            <a:off x="9052450" y="4485875"/>
            <a:ext cx="3025800" cy="18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latin typeface="Calibri"/>
                <a:ea typeface="Calibri"/>
                <a:cs typeface="Calibri"/>
                <a:sym typeface="Calibri"/>
              </a:rPr>
              <a:t>Best model performance:</a:t>
            </a:r>
            <a:endParaRPr b="1" sz="1600">
              <a:latin typeface="Calibri"/>
              <a:ea typeface="Calibri"/>
              <a:cs typeface="Calibri"/>
              <a:sym typeface="Calibri"/>
            </a:endParaRPr>
          </a:p>
          <a:p>
            <a:pPr indent="0" lvl="0" marL="0" rtl="0" algn="l">
              <a:spcBef>
                <a:spcPts val="0"/>
              </a:spcBef>
              <a:spcAft>
                <a:spcPts val="0"/>
              </a:spcAft>
              <a:buNone/>
            </a:pPr>
            <a:r>
              <a:t/>
            </a:r>
            <a:endParaRPr b="1" sz="1600">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We got the best </a:t>
            </a:r>
            <a:r>
              <a:rPr b="1" lang="en-US">
                <a:latin typeface="Calibri"/>
                <a:ea typeface="Calibri"/>
                <a:cs typeface="Calibri"/>
                <a:sym typeface="Calibri"/>
              </a:rPr>
              <a:t>F1–score </a:t>
            </a:r>
            <a:r>
              <a:rPr lang="en-US">
                <a:latin typeface="Calibri"/>
                <a:ea typeface="Calibri"/>
                <a:cs typeface="Calibri"/>
                <a:sym typeface="Calibri"/>
              </a:rPr>
              <a:t>: 87.05</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for </a:t>
            </a:r>
            <a:r>
              <a:rPr lang="en-US">
                <a:latin typeface="Calibri"/>
                <a:ea typeface="Calibri"/>
                <a:cs typeface="Calibri"/>
                <a:sym typeface="Calibri"/>
              </a:rPr>
              <a:t>architecture</a:t>
            </a:r>
            <a:r>
              <a:rPr lang="en-US">
                <a:latin typeface="Calibri"/>
                <a:ea typeface="Calibri"/>
                <a:cs typeface="Calibri"/>
                <a:sym typeface="Calibri"/>
              </a:rPr>
              <a:t> of d1 = 128, d2 32,lr=0.02</a:t>
            </a:r>
            <a:endParaRPr>
              <a:latin typeface="Calibri"/>
              <a:ea typeface="Calibri"/>
              <a:cs typeface="Calibri"/>
              <a:sym typeface="Calibri"/>
            </a:endParaRPr>
          </a:p>
        </p:txBody>
      </p:sp>
      <p:sp>
        <p:nvSpPr>
          <p:cNvPr id="257" name="Google Shape;257;p20"/>
          <p:cNvSpPr txBox="1"/>
          <p:nvPr/>
        </p:nvSpPr>
        <p:spPr>
          <a:xfrm>
            <a:off x="2266450" y="374625"/>
            <a:ext cx="6341400" cy="6456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Clr>
                <a:schemeClr val="dk1"/>
              </a:buClr>
              <a:buSzPts val="4400"/>
              <a:buFont typeface="Arial"/>
              <a:buNone/>
            </a:pPr>
            <a:r>
              <a:rPr b="1" lang="en-US" sz="3200">
                <a:solidFill>
                  <a:schemeClr val="dk1"/>
                </a:solidFill>
              </a:rPr>
              <a:t>Neural Networks(FFNN)</a:t>
            </a:r>
            <a:endParaRPr sz="18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1"/>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3" name="Google Shape;263;p21"/>
          <p:cNvGrpSpPr/>
          <p:nvPr/>
        </p:nvGrpSpPr>
        <p:grpSpPr>
          <a:xfrm>
            <a:off x="0" y="6492875"/>
            <a:ext cx="12192000" cy="365125"/>
            <a:chOff x="0" y="6492875"/>
            <a:chExt cx="12192000" cy="365125"/>
          </a:xfrm>
        </p:grpSpPr>
        <p:sp>
          <p:nvSpPr>
            <p:cNvPr id="264" name="Google Shape;264;p21"/>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1"/>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66" name="Google Shape;266;p21"/>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267" name="Google Shape;267;p21"/>
          <p:cNvSpPr txBox="1"/>
          <p:nvPr/>
        </p:nvSpPr>
        <p:spPr>
          <a:xfrm>
            <a:off x="114850" y="83850"/>
            <a:ext cx="1357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sp>
        <p:nvSpPr>
          <p:cNvPr id="268" name="Google Shape;268;p21"/>
          <p:cNvSpPr txBox="1"/>
          <p:nvPr/>
        </p:nvSpPr>
        <p:spPr>
          <a:xfrm>
            <a:off x="49325" y="448075"/>
            <a:ext cx="12192000" cy="6771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Clr>
                <a:srgbClr val="000000"/>
              </a:buClr>
              <a:buSzPts val="4400"/>
              <a:buFont typeface="Arial"/>
              <a:buNone/>
            </a:pPr>
            <a:r>
              <a:rPr b="1" lang="en-US" sz="3200">
                <a:solidFill>
                  <a:schemeClr val="dk1"/>
                </a:solidFill>
              </a:rPr>
              <a:t>Advanced Ensemble Methods</a:t>
            </a:r>
            <a:endParaRPr b="1" i="0" sz="3200" u="none" cap="none" strike="noStrike">
              <a:solidFill>
                <a:srgbClr val="000000"/>
              </a:solidFill>
              <a:latin typeface="Calibri"/>
              <a:ea typeface="Calibri"/>
              <a:cs typeface="Calibri"/>
              <a:sym typeface="Calibri"/>
            </a:endParaRPr>
          </a:p>
        </p:txBody>
      </p:sp>
      <p:sp>
        <p:nvSpPr>
          <p:cNvPr id="269" name="Google Shape;269;p21"/>
          <p:cNvSpPr txBox="1"/>
          <p:nvPr/>
        </p:nvSpPr>
        <p:spPr>
          <a:xfrm>
            <a:off x="391125" y="1125175"/>
            <a:ext cx="10807800" cy="515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800">
                <a:solidFill>
                  <a:schemeClr val="dk1"/>
                </a:solidFill>
              </a:rPr>
              <a:t>Model Ensembling</a:t>
            </a:r>
            <a:endParaRPr b="1" sz="18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US" sz="1600">
                <a:solidFill>
                  <a:schemeClr val="dk1"/>
                </a:solidFill>
              </a:rPr>
              <a:t>Combines predictions from multiple models to produce a more </a:t>
            </a:r>
            <a:r>
              <a:rPr b="1" lang="en-US" sz="1600">
                <a:solidFill>
                  <a:schemeClr val="dk1"/>
                </a:solidFill>
              </a:rPr>
              <a:t>robust and accurate</a:t>
            </a:r>
            <a:r>
              <a:rPr lang="en-US" sz="1600">
                <a:solidFill>
                  <a:schemeClr val="dk1"/>
                </a:solidFill>
              </a:rPr>
              <a:t> final output.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Implemented using </a:t>
            </a:r>
            <a:r>
              <a:rPr b="1" lang="en-US" sz="1600">
                <a:solidFill>
                  <a:srgbClr val="188038"/>
                </a:solidFill>
                <a:latin typeface="Roboto Mono"/>
                <a:ea typeface="Roboto Mono"/>
                <a:cs typeface="Roboto Mono"/>
                <a:sym typeface="Roboto Mono"/>
              </a:rPr>
              <a:t>VotingClassifier</a:t>
            </a:r>
            <a:r>
              <a:rPr lang="en-US" sz="1600">
                <a:solidFill>
                  <a:schemeClr val="dk1"/>
                </a:solidFill>
              </a:rPr>
              <a:t> from </a:t>
            </a:r>
            <a:r>
              <a:rPr lang="en-US" sz="1600">
                <a:solidFill>
                  <a:srgbClr val="188038"/>
                </a:solidFill>
                <a:latin typeface="Roboto Mono"/>
                <a:ea typeface="Roboto Mono"/>
                <a:cs typeface="Roboto Mono"/>
                <a:sym typeface="Roboto Mono"/>
              </a:rPr>
              <a:t>scikit-learn</a:t>
            </a:r>
            <a:r>
              <a:rPr lang="en-US" sz="1600">
                <a:solidFill>
                  <a:schemeClr val="dk1"/>
                </a:solidFill>
              </a:rPr>
              <a:t>.</a:t>
            </a:r>
            <a:endParaRPr sz="1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dk1"/>
                </a:solidFill>
              </a:rPr>
              <a:t>Ensembling Strategies:</a:t>
            </a:r>
            <a:endParaRPr b="1" sz="1600">
              <a:solidFill>
                <a:schemeClr val="dk1"/>
              </a:solidFill>
            </a:endParaRPr>
          </a:p>
          <a:p>
            <a:pPr indent="0" lvl="0" marL="0" rtl="0" algn="l">
              <a:lnSpc>
                <a:spcPct val="115000"/>
              </a:lnSpc>
              <a:spcBef>
                <a:spcPts val="1200"/>
              </a:spcBef>
              <a:spcAft>
                <a:spcPts val="0"/>
              </a:spcAft>
              <a:buNone/>
            </a:pPr>
            <a:r>
              <a:rPr lang="en-US" sz="1600">
                <a:solidFill>
                  <a:schemeClr val="dk1"/>
                </a:solidFill>
              </a:rPr>
              <a:t>🔹 </a:t>
            </a:r>
            <a:r>
              <a:rPr b="1" lang="en-US" sz="1600">
                <a:solidFill>
                  <a:schemeClr val="dk1"/>
                </a:solidFill>
              </a:rPr>
              <a:t>Hard Voting:</a:t>
            </a:r>
            <a:br>
              <a:rPr b="1" lang="en-US" sz="1600">
                <a:solidFill>
                  <a:schemeClr val="dk1"/>
                </a:solidFill>
              </a:rPr>
            </a:br>
            <a:r>
              <a:rPr lang="en-US" sz="1600">
                <a:solidFill>
                  <a:schemeClr val="dk1"/>
                </a:solidFill>
              </a:rPr>
              <a:t> Predicts the class with the </a:t>
            </a:r>
            <a:r>
              <a:rPr b="1" lang="en-US" sz="1600">
                <a:solidFill>
                  <a:schemeClr val="dk1"/>
                </a:solidFill>
              </a:rPr>
              <a:t>majority vote</a:t>
            </a:r>
            <a:r>
              <a:rPr lang="en-US" sz="1600">
                <a:solidFill>
                  <a:schemeClr val="dk1"/>
                </a:solidFill>
              </a:rPr>
              <a:t> among all models.</a:t>
            </a:r>
            <a:endParaRPr sz="1600">
              <a:solidFill>
                <a:schemeClr val="dk1"/>
              </a:solidFill>
            </a:endParaRPr>
          </a:p>
          <a:p>
            <a:pPr indent="0" lvl="0" marL="0" rtl="0" algn="l">
              <a:lnSpc>
                <a:spcPct val="115000"/>
              </a:lnSpc>
              <a:spcBef>
                <a:spcPts val="1200"/>
              </a:spcBef>
              <a:spcAft>
                <a:spcPts val="0"/>
              </a:spcAft>
              <a:buNone/>
            </a:pPr>
            <a:r>
              <a:rPr lang="en-US" sz="1600">
                <a:solidFill>
                  <a:schemeClr val="dk1"/>
                </a:solidFill>
              </a:rPr>
              <a:t>🔹 </a:t>
            </a:r>
            <a:r>
              <a:rPr b="1" lang="en-US" sz="1600">
                <a:solidFill>
                  <a:schemeClr val="dk1"/>
                </a:solidFill>
              </a:rPr>
              <a:t>Soft Voting:</a:t>
            </a:r>
            <a:br>
              <a:rPr b="1" lang="en-US" sz="1600">
                <a:solidFill>
                  <a:schemeClr val="dk1"/>
                </a:solidFill>
              </a:rPr>
            </a:br>
            <a:r>
              <a:rPr lang="en-US" sz="1600">
                <a:solidFill>
                  <a:schemeClr val="dk1"/>
                </a:solidFill>
              </a:rPr>
              <a:t> Averages predicted </a:t>
            </a:r>
            <a:r>
              <a:rPr b="1" lang="en-US" sz="1600">
                <a:solidFill>
                  <a:schemeClr val="dk1"/>
                </a:solidFill>
              </a:rPr>
              <a:t>probabilities</a:t>
            </a:r>
            <a:r>
              <a:rPr lang="en-US" sz="1600">
                <a:solidFill>
                  <a:schemeClr val="dk1"/>
                </a:solidFill>
              </a:rPr>
              <a:t> and selects the class with the </a:t>
            </a:r>
            <a:r>
              <a:rPr b="1" lang="en-US" sz="1600">
                <a:solidFill>
                  <a:schemeClr val="dk1"/>
                </a:solidFill>
              </a:rPr>
              <a:t>highest average</a:t>
            </a:r>
            <a:r>
              <a:rPr lang="en-US" sz="1600">
                <a:solidFill>
                  <a:schemeClr val="dk1"/>
                </a:solidFill>
              </a:rPr>
              <a:t>.</a:t>
            </a:r>
            <a:endParaRPr sz="1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dk1"/>
                </a:solidFill>
              </a:rPr>
              <a:t>Base Models Used:</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US" sz="1600">
                <a:solidFill>
                  <a:schemeClr val="dk1"/>
                </a:solidFill>
              </a:rPr>
              <a:t>Logistic Regression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TabNet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LGBM</a:t>
            </a:r>
            <a:endParaRPr sz="1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dk1"/>
                </a:solidFill>
              </a:rPr>
              <a:t>Goal:</a:t>
            </a:r>
            <a:br>
              <a:rPr b="1" lang="en-US" sz="1600">
                <a:solidFill>
                  <a:schemeClr val="dk1"/>
                </a:solidFill>
              </a:rPr>
            </a:br>
            <a:r>
              <a:rPr lang="en-US" sz="1600">
                <a:solidFill>
                  <a:schemeClr val="dk1"/>
                </a:solidFill>
              </a:rPr>
              <a:t> Boost overall classification performance for </a:t>
            </a:r>
            <a:r>
              <a:rPr b="1" lang="en-US" sz="1600">
                <a:solidFill>
                  <a:schemeClr val="dk1"/>
                </a:solidFill>
              </a:rPr>
              <a:t>predicting student depression</a:t>
            </a:r>
            <a:r>
              <a:rPr lang="en-US" sz="1600">
                <a:solidFill>
                  <a:schemeClr val="dk1"/>
                </a:solidFill>
              </a:rPr>
              <a:t> by leveraging diverse model strengths.</a:t>
            </a:r>
            <a:endParaRPr sz="1600">
              <a:solidFill>
                <a:schemeClr val="dk1"/>
              </a:solidFill>
            </a:endParaRPr>
          </a:p>
          <a:p>
            <a:pPr indent="0" lvl="0" marL="0" rtl="0" algn="l">
              <a:spcBef>
                <a:spcPts val="1200"/>
              </a:spcBef>
              <a:spcAft>
                <a:spcPts val="0"/>
              </a:spcAft>
              <a:buNone/>
            </a:pPr>
            <a:r>
              <a:t/>
            </a:r>
            <a:endParaRPr sz="1800">
              <a:latin typeface="Calibri"/>
              <a:ea typeface="Calibri"/>
              <a:cs typeface="Calibri"/>
              <a:sym typeface="Calibri"/>
            </a:endParaRPr>
          </a:p>
        </p:txBody>
      </p:sp>
      <p:sp>
        <p:nvSpPr>
          <p:cNvPr id="270" name="Google Shape;270;p21"/>
          <p:cNvSpPr txBox="1"/>
          <p:nvPr/>
        </p:nvSpPr>
        <p:spPr>
          <a:xfrm>
            <a:off x="3145225" y="4333625"/>
            <a:ext cx="2400900" cy="842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Char char="●"/>
            </a:pPr>
            <a:r>
              <a:rPr lang="en-US">
                <a:solidFill>
                  <a:schemeClr val="dk1"/>
                </a:solidFill>
              </a:rPr>
              <a:t>Random Forest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XGBoost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KNN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Neural Network (MLP)</a:t>
            </a:r>
            <a:endParaRPr sz="18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2"/>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6" name="Google Shape;276;p22"/>
          <p:cNvGrpSpPr/>
          <p:nvPr/>
        </p:nvGrpSpPr>
        <p:grpSpPr>
          <a:xfrm>
            <a:off x="0" y="6492875"/>
            <a:ext cx="12192000" cy="365125"/>
            <a:chOff x="0" y="6492875"/>
            <a:chExt cx="12192000" cy="365125"/>
          </a:xfrm>
        </p:grpSpPr>
        <p:sp>
          <p:nvSpPr>
            <p:cNvPr id="277" name="Google Shape;277;p22"/>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2"/>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79" name="Google Shape;279;p22"/>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280" name="Google Shape;280;p22"/>
          <p:cNvSpPr txBox="1"/>
          <p:nvPr/>
        </p:nvSpPr>
        <p:spPr>
          <a:xfrm>
            <a:off x="114850" y="83850"/>
            <a:ext cx="1357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sp>
        <p:nvSpPr>
          <p:cNvPr id="281" name="Google Shape;281;p22"/>
          <p:cNvSpPr txBox="1"/>
          <p:nvPr/>
        </p:nvSpPr>
        <p:spPr>
          <a:xfrm>
            <a:off x="-113750" y="357475"/>
            <a:ext cx="12192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sz="3200">
                <a:solidFill>
                  <a:schemeClr val="dk1"/>
                </a:solidFill>
              </a:rPr>
              <a:t>Model Stacking (Stacked Generalization)</a:t>
            </a:r>
            <a:endParaRPr b="1" sz="4600">
              <a:solidFill>
                <a:schemeClr val="dk1"/>
              </a:solidFill>
            </a:endParaRPr>
          </a:p>
        </p:txBody>
      </p:sp>
      <p:sp>
        <p:nvSpPr>
          <p:cNvPr id="282" name="Google Shape;282;p22"/>
          <p:cNvSpPr txBox="1"/>
          <p:nvPr/>
        </p:nvSpPr>
        <p:spPr>
          <a:xfrm>
            <a:off x="251000" y="1034575"/>
            <a:ext cx="6970800" cy="3236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1"/>
              </a:buClr>
              <a:buSzPts val="1600"/>
              <a:buChar char="●"/>
            </a:pPr>
            <a:r>
              <a:rPr b="1" lang="en-US" sz="1600">
                <a:solidFill>
                  <a:schemeClr val="dk1"/>
                </a:solidFill>
              </a:rPr>
              <a:t>Stacking</a:t>
            </a:r>
            <a:r>
              <a:rPr lang="en-US" sz="1600">
                <a:solidFill>
                  <a:schemeClr val="dk1"/>
                </a:solidFill>
              </a:rPr>
              <a:t> is an ensemble learning technique that combines multiple models (base learners) using a </a:t>
            </a:r>
            <a:r>
              <a:rPr b="1" lang="en-US" sz="1600">
                <a:solidFill>
                  <a:schemeClr val="dk1"/>
                </a:solidFill>
              </a:rPr>
              <a:t>meta-model</a:t>
            </a:r>
            <a:r>
              <a:rPr lang="en-US" sz="1600">
                <a:solidFill>
                  <a:schemeClr val="dk1"/>
                </a:solidFill>
              </a:rPr>
              <a: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Unlike voting, stacking learns how to best combine model outputs.</a:t>
            </a:r>
            <a:endParaRPr sz="1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dk1"/>
                </a:solidFill>
              </a:rPr>
              <a:t>How we implemented:</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US" sz="1600">
                <a:solidFill>
                  <a:schemeClr val="dk1"/>
                </a:solidFill>
              </a:rPr>
              <a:t>Base Models</a:t>
            </a:r>
            <a:r>
              <a:rPr lang="en-US" sz="1600">
                <a:solidFill>
                  <a:schemeClr val="dk1"/>
                </a:solidFill>
              </a:rPr>
              <a:t> (Level-0):</a:t>
            </a:r>
            <a:br>
              <a:rPr lang="en-US" sz="1600">
                <a:solidFill>
                  <a:schemeClr val="dk1"/>
                </a:solidFill>
              </a:rPr>
            </a:br>
            <a:r>
              <a:rPr lang="en-US" sz="1600">
                <a:solidFill>
                  <a:schemeClr val="dk1"/>
                </a:solidFill>
              </a:rPr>
              <a:t>Multiple diverse models : Logistic Regression ,Random Forest , XGBoost, ANN and LGBM are trained on the dataset.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rPr>
              <a:t>Meta-Model</a:t>
            </a:r>
            <a:r>
              <a:rPr lang="en-US" sz="1600">
                <a:solidFill>
                  <a:schemeClr val="dk1"/>
                </a:solidFill>
              </a:rPr>
              <a:t> (Level-1):</a:t>
            </a:r>
            <a:br>
              <a:rPr lang="en-US" sz="1600">
                <a:solidFill>
                  <a:schemeClr val="dk1"/>
                </a:solidFill>
              </a:rPr>
            </a:br>
            <a:r>
              <a:rPr lang="en-US" sz="1600">
                <a:solidFill>
                  <a:schemeClr val="dk1"/>
                </a:solidFill>
              </a:rPr>
              <a:t>A separate model is trained on the </a:t>
            </a:r>
            <a:r>
              <a:rPr b="1" lang="en-US" sz="1600">
                <a:solidFill>
                  <a:schemeClr val="dk1"/>
                </a:solidFill>
              </a:rPr>
              <a:t>predictions of base models</a:t>
            </a:r>
            <a:r>
              <a:rPr lang="en-US" sz="1600">
                <a:solidFill>
                  <a:schemeClr val="dk1"/>
                </a:solidFill>
              </a:rPr>
              <a:t> to make the final decision. Here our Meta model is </a:t>
            </a:r>
            <a:r>
              <a:rPr b="1" lang="en-US" sz="1600">
                <a:solidFill>
                  <a:schemeClr val="dk1"/>
                </a:solidFill>
              </a:rPr>
              <a:t>LGBM</a:t>
            </a:r>
            <a:endParaRPr b="1" sz="1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dk1"/>
                </a:solidFill>
              </a:rPr>
              <a:t>Advantages: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US" sz="1600">
                <a:solidFill>
                  <a:schemeClr val="dk1"/>
                </a:solidFill>
              </a:rPr>
              <a:t>Learns complex relationships between model outputs.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Often yields </a:t>
            </a:r>
            <a:r>
              <a:rPr b="1" lang="en-US" sz="1600">
                <a:solidFill>
                  <a:schemeClr val="dk1"/>
                </a:solidFill>
              </a:rPr>
              <a:t>better performance</a:t>
            </a:r>
            <a:r>
              <a:rPr lang="en-US" sz="1600">
                <a:solidFill>
                  <a:schemeClr val="dk1"/>
                </a:solidFill>
              </a:rPr>
              <a:t> than individual models or simple voting.</a:t>
            </a:r>
            <a:endParaRPr sz="1600">
              <a:solidFill>
                <a:schemeClr val="dk1"/>
              </a:solidFill>
            </a:endParaRPr>
          </a:p>
          <a:p>
            <a:pPr indent="0" lvl="0" marL="0" rtl="0" algn="l">
              <a:lnSpc>
                <a:spcPct val="115000"/>
              </a:lnSpc>
              <a:spcBef>
                <a:spcPts val="1200"/>
              </a:spcBef>
              <a:spcAft>
                <a:spcPts val="0"/>
              </a:spcAft>
              <a:buNone/>
            </a:pPr>
            <a:r>
              <a:rPr b="1" lang="en-US" sz="1600">
                <a:solidFill>
                  <a:schemeClr val="dk1"/>
                </a:solidFill>
              </a:rPr>
              <a:t>Performance: </a:t>
            </a:r>
            <a:r>
              <a:rPr lang="en-US" sz="1600">
                <a:solidFill>
                  <a:schemeClr val="dk1"/>
                </a:solidFill>
              </a:rPr>
              <a:t> F1-score: 87.44</a:t>
            </a:r>
            <a:endParaRPr sz="1600">
              <a:solidFill>
                <a:schemeClr val="dk1"/>
              </a:solidFill>
            </a:endParaRPr>
          </a:p>
          <a:p>
            <a:pPr indent="0" lvl="0" marL="0" rtl="0" algn="l">
              <a:spcBef>
                <a:spcPts val="1200"/>
              </a:spcBef>
              <a:spcAft>
                <a:spcPts val="0"/>
              </a:spcAft>
              <a:buClr>
                <a:schemeClr val="dk1"/>
              </a:buClr>
              <a:buSzPts val="1100"/>
              <a:buFont typeface="Arial"/>
              <a:buNone/>
            </a:pPr>
            <a:r>
              <a:t/>
            </a:r>
            <a:endParaRPr b="1" sz="1900"/>
          </a:p>
          <a:p>
            <a:pPr indent="0" lvl="0" marL="0" rtl="0" algn="l">
              <a:spcBef>
                <a:spcPts val="0"/>
              </a:spcBef>
              <a:spcAft>
                <a:spcPts val="0"/>
              </a:spcAft>
              <a:buNone/>
            </a:pPr>
            <a:r>
              <a:t/>
            </a:r>
            <a:endParaRPr/>
          </a:p>
        </p:txBody>
      </p:sp>
      <p:pic>
        <p:nvPicPr>
          <p:cNvPr id="283" name="Google Shape;283;p22" title="Screenshot 2025-04-15 at 8.36.36 PM.png"/>
          <p:cNvPicPr preferRelativeResize="0"/>
          <p:nvPr/>
        </p:nvPicPr>
        <p:blipFill>
          <a:blip r:embed="rId4">
            <a:alphaModFix/>
          </a:blip>
          <a:stretch>
            <a:fillRect/>
          </a:stretch>
        </p:blipFill>
        <p:spPr>
          <a:xfrm>
            <a:off x="7072500" y="1142000"/>
            <a:ext cx="4940176" cy="4574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grpSp>
        <p:nvGrpSpPr>
          <p:cNvPr id="288" name="Google Shape;288;p23"/>
          <p:cNvGrpSpPr/>
          <p:nvPr/>
        </p:nvGrpSpPr>
        <p:grpSpPr>
          <a:xfrm>
            <a:off x="0" y="6492875"/>
            <a:ext cx="12192000" cy="365125"/>
            <a:chOff x="0" y="6492875"/>
            <a:chExt cx="12192000" cy="365125"/>
          </a:xfrm>
        </p:grpSpPr>
        <p:sp>
          <p:nvSpPr>
            <p:cNvPr id="289" name="Google Shape;289;p23"/>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3"/>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91" name="Google Shape;291;p23"/>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292" name="Google Shape;292;p23"/>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3"/>
          <p:cNvSpPr txBox="1"/>
          <p:nvPr/>
        </p:nvSpPr>
        <p:spPr>
          <a:xfrm>
            <a:off x="-113750" y="357475"/>
            <a:ext cx="12192000" cy="6771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Clr>
                <a:srgbClr val="000000"/>
              </a:buClr>
              <a:buSzPts val="4400"/>
              <a:buFont typeface="Arial"/>
              <a:buNone/>
            </a:pPr>
            <a:r>
              <a:rPr b="1" lang="en-US" sz="3200">
                <a:solidFill>
                  <a:schemeClr val="dk1"/>
                </a:solidFill>
              </a:rPr>
              <a:t>TabNet Classifier</a:t>
            </a:r>
            <a:endParaRPr b="1" i="0" sz="3200" u="none" cap="none" strike="noStrike">
              <a:solidFill>
                <a:srgbClr val="000000"/>
              </a:solidFill>
              <a:latin typeface="Calibri"/>
              <a:ea typeface="Calibri"/>
              <a:cs typeface="Calibri"/>
              <a:sym typeface="Calibri"/>
            </a:endParaRPr>
          </a:p>
        </p:txBody>
      </p:sp>
      <p:sp>
        <p:nvSpPr>
          <p:cNvPr id="294" name="Google Shape;294;p23"/>
          <p:cNvSpPr txBox="1"/>
          <p:nvPr/>
        </p:nvSpPr>
        <p:spPr>
          <a:xfrm>
            <a:off x="382100" y="1226225"/>
            <a:ext cx="7709700" cy="4919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US" sz="1500">
                <a:solidFill>
                  <a:schemeClr val="dk1"/>
                </a:solidFill>
              </a:rPr>
              <a:t>TabNet is a deep learning mo</a:t>
            </a:r>
            <a:r>
              <a:rPr lang="en-US" sz="1500">
                <a:solidFill>
                  <a:schemeClr val="dk1"/>
                </a:solidFill>
              </a:rPr>
              <a:t>d</a:t>
            </a:r>
            <a:r>
              <a:rPr lang="en-US" sz="1500">
                <a:solidFill>
                  <a:schemeClr val="dk1"/>
                </a:solidFill>
              </a:rPr>
              <a:t>el designed specifically for </a:t>
            </a:r>
            <a:r>
              <a:rPr b="1" lang="en-US" sz="1500">
                <a:solidFill>
                  <a:schemeClr val="dk1"/>
                </a:solidFill>
              </a:rPr>
              <a:t>tabular data</a:t>
            </a:r>
            <a:r>
              <a:rPr lang="en-US" sz="1500">
                <a:solidFill>
                  <a:schemeClr val="dk1"/>
                </a:solidFill>
              </a:rPr>
              <a: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It blends the </a:t>
            </a:r>
            <a:r>
              <a:rPr b="1" lang="en-US" sz="1500">
                <a:solidFill>
                  <a:schemeClr val="dk1"/>
                </a:solidFill>
              </a:rPr>
              <a:t>interpretability of decision trees</a:t>
            </a:r>
            <a:r>
              <a:rPr lang="en-US" sz="1500">
                <a:solidFill>
                  <a:schemeClr val="dk1"/>
                </a:solidFill>
              </a:rPr>
              <a:t> with the </a:t>
            </a:r>
            <a:r>
              <a:rPr b="1" lang="en-US" sz="1500">
                <a:solidFill>
                  <a:schemeClr val="dk1"/>
                </a:solidFill>
              </a:rPr>
              <a:t>representational power of deep learning</a:t>
            </a:r>
            <a:r>
              <a:rPr lang="en-US" sz="1500">
                <a:solidFill>
                  <a:schemeClr val="dk1"/>
                </a:solidFill>
              </a:rPr>
              <a: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Uses a </a:t>
            </a:r>
            <a:r>
              <a:rPr b="1" lang="en-US" sz="1500">
                <a:solidFill>
                  <a:schemeClr val="dk1"/>
                </a:solidFill>
              </a:rPr>
              <a:t>sequential attention mechanism</a:t>
            </a:r>
            <a:r>
              <a:rPr lang="en-US" sz="1500">
                <a:solidFill>
                  <a:schemeClr val="dk1"/>
                </a:solidFill>
              </a:rPr>
              <a:t> to select important features at each decision step.</a:t>
            </a:r>
            <a:endParaRPr sz="15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700">
                <a:solidFill>
                  <a:schemeClr val="dk1"/>
                </a:solidFill>
              </a:rPr>
              <a:t>Key Hyperparameters:</a:t>
            </a:r>
            <a:endParaRPr b="1" sz="1700">
              <a:solidFill>
                <a:schemeClr val="dk1"/>
              </a:solidFill>
            </a:endParaRPr>
          </a:p>
          <a:p>
            <a:pPr indent="-323850" lvl="0" marL="457200" rtl="0" algn="l">
              <a:lnSpc>
                <a:spcPct val="115000"/>
              </a:lnSpc>
              <a:spcBef>
                <a:spcPts val="1200"/>
              </a:spcBef>
              <a:spcAft>
                <a:spcPts val="0"/>
              </a:spcAft>
              <a:buClr>
                <a:schemeClr val="dk1"/>
              </a:buClr>
              <a:buSzPts val="1500"/>
              <a:buChar char="●"/>
            </a:pPr>
            <a:r>
              <a:rPr lang="en-US" sz="1500">
                <a:solidFill>
                  <a:srgbClr val="188038"/>
                </a:solidFill>
                <a:latin typeface="Roboto Mono"/>
                <a:ea typeface="Roboto Mono"/>
                <a:cs typeface="Roboto Mono"/>
                <a:sym typeface="Roboto Mono"/>
              </a:rPr>
              <a:t>n_d</a:t>
            </a:r>
            <a:r>
              <a:rPr lang="en-US" sz="1500">
                <a:solidFill>
                  <a:schemeClr val="dk1"/>
                </a:solidFill>
              </a:rPr>
              <a:t>, </a:t>
            </a:r>
            <a:r>
              <a:rPr lang="en-US" sz="1500">
                <a:solidFill>
                  <a:srgbClr val="188038"/>
                </a:solidFill>
                <a:latin typeface="Roboto Mono"/>
                <a:ea typeface="Roboto Mono"/>
                <a:cs typeface="Roboto Mono"/>
                <a:sym typeface="Roboto Mono"/>
              </a:rPr>
              <a:t>n_a</a:t>
            </a:r>
            <a:r>
              <a:rPr lang="en-US" sz="1500">
                <a:solidFill>
                  <a:schemeClr val="dk1"/>
                </a:solidFill>
              </a:rPr>
              <a:t>: Dimensions for decision and attention steps.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rgbClr val="188038"/>
                </a:solidFill>
                <a:latin typeface="Roboto Mono"/>
                <a:ea typeface="Roboto Mono"/>
                <a:cs typeface="Roboto Mono"/>
                <a:sym typeface="Roboto Mono"/>
              </a:rPr>
              <a:t>n_steps</a:t>
            </a:r>
            <a:r>
              <a:rPr lang="en-US" sz="1500">
                <a:solidFill>
                  <a:schemeClr val="dk1"/>
                </a:solidFill>
              </a:rPr>
              <a:t>: Number of sequential decision steps.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rgbClr val="188038"/>
                </a:solidFill>
                <a:latin typeface="Roboto Mono"/>
                <a:ea typeface="Roboto Mono"/>
                <a:cs typeface="Roboto Mono"/>
                <a:sym typeface="Roboto Mono"/>
              </a:rPr>
              <a:t>gamma</a:t>
            </a:r>
            <a:r>
              <a:rPr lang="en-US" sz="1500">
                <a:solidFill>
                  <a:schemeClr val="dk1"/>
                </a:solidFill>
              </a:rPr>
              <a:t>: Controls how much features are reused between steps.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rgbClr val="188038"/>
                </a:solidFill>
                <a:latin typeface="Roboto Mono"/>
                <a:ea typeface="Roboto Mono"/>
                <a:cs typeface="Roboto Mono"/>
                <a:sym typeface="Roboto Mono"/>
              </a:rPr>
              <a:t>lambda_sparsity</a:t>
            </a:r>
            <a:r>
              <a:rPr lang="en-US" sz="1500">
                <a:solidFill>
                  <a:schemeClr val="dk1"/>
                </a:solidFill>
              </a:rPr>
              <a:t>: Encourages sparse, focused feature usage.</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rgbClr val="188038"/>
                </a:solidFill>
                <a:latin typeface="Roboto Mono"/>
                <a:ea typeface="Roboto Mono"/>
                <a:cs typeface="Roboto Mono"/>
                <a:sym typeface="Roboto Mono"/>
              </a:rPr>
              <a:t>learning_rate</a:t>
            </a:r>
            <a:r>
              <a:rPr lang="en-US" sz="1500">
                <a:solidFill>
                  <a:schemeClr val="dk1"/>
                </a:solidFill>
              </a:rPr>
              <a:t>: Affects convergence speed.</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rgbClr val="188038"/>
                </a:solidFill>
                <a:latin typeface="Roboto Mono"/>
                <a:ea typeface="Roboto Mono"/>
                <a:cs typeface="Roboto Mono"/>
                <a:sym typeface="Roboto Mono"/>
              </a:rPr>
              <a:t>mask_type</a:t>
            </a:r>
            <a:r>
              <a:rPr lang="en-US" sz="1500">
                <a:solidFill>
                  <a:schemeClr val="dk1"/>
                </a:solidFill>
              </a:rPr>
              <a:t>: ('sparsemax' / 'entmax') determines attention sparsity.</a:t>
            </a:r>
            <a:endParaRPr sz="15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700">
                <a:solidFill>
                  <a:schemeClr val="dk1"/>
                </a:solidFill>
              </a:rPr>
              <a:t>Our Implementation:</a:t>
            </a:r>
            <a:endParaRPr b="1" sz="1700">
              <a:solidFill>
                <a:schemeClr val="dk1"/>
              </a:solidFill>
            </a:endParaRPr>
          </a:p>
          <a:p>
            <a:pPr indent="-323850" lvl="0" marL="457200" rtl="0" algn="l">
              <a:lnSpc>
                <a:spcPct val="115000"/>
              </a:lnSpc>
              <a:spcBef>
                <a:spcPts val="1200"/>
              </a:spcBef>
              <a:spcAft>
                <a:spcPts val="0"/>
              </a:spcAft>
              <a:buClr>
                <a:schemeClr val="dk1"/>
              </a:buClr>
              <a:buSzPts val="1500"/>
              <a:buChar char="●"/>
            </a:pPr>
            <a:r>
              <a:rPr lang="en-US" sz="1500">
                <a:solidFill>
                  <a:schemeClr val="dk1"/>
                </a:solidFill>
              </a:rPr>
              <a:t>Hyperparameters tuned via </a:t>
            </a:r>
            <a:r>
              <a:rPr b="1" lang="en-US" sz="1500">
                <a:solidFill>
                  <a:schemeClr val="dk1"/>
                </a:solidFill>
              </a:rPr>
              <a:t>cross-validation</a:t>
            </a:r>
            <a:r>
              <a:rPr lang="en-US" sz="1500">
                <a:solidFill>
                  <a:schemeClr val="dk1"/>
                </a:solidFill>
              </a:rPr>
              <a: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Achieved </a:t>
            </a:r>
            <a:r>
              <a:rPr b="1" lang="en-US" sz="1500">
                <a:solidFill>
                  <a:schemeClr val="dk1"/>
                </a:solidFill>
              </a:rPr>
              <a:t>competitive results</a:t>
            </a:r>
            <a:r>
              <a:rPr lang="en-US" sz="1500">
                <a:solidFill>
                  <a:schemeClr val="dk1"/>
                </a:solidFill>
              </a:rPr>
              <a:t> compared to XGBoost and Neural Networks.</a:t>
            </a:r>
            <a:endParaRPr sz="1500">
              <a:solidFill>
                <a:schemeClr val="dk1"/>
              </a:solidFill>
            </a:endParaRPr>
          </a:p>
          <a:p>
            <a:pPr indent="0" lvl="0" marL="0" rtl="0" algn="l">
              <a:spcBef>
                <a:spcPts val="1200"/>
              </a:spcBef>
              <a:spcAft>
                <a:spcPts val="0"/>
              </a:spcAft>
              <a:buNone/>
            </a:pPr>
            <a:r>
              <a:t/>
            </a:r>
            <a:endParaRPr sz="1800">
              <a:latin typeface="Calibri"/>
              <a:ea typeface="Calibri"/>
              <a:cs typeface="Calibri"/>
              <a:sym typeface="Calibri"/>
            </a:endParaRPr>
          </a:p>
        </p:txBody>
      </p:sp>
      <p:pic>
        <p:nvPicPr>
          <p:cNvPr id="295" name="Google Shape;295;p23" title="6743b7903fb1017b6309b5f752de6e4c797d5982.png"/>
          <p:cNvPicPr preferRelativeResize="0"/>
          <p:nvPr/>
        </p:nvPicPr>
        <p:blipFill>
          <a:blip r:embed="rId4">
            <a:alphaModFix/>
          </a:blip>
          <a:stretch>
            <a:fillRect/>
          </a:stretch>
        </p:blipFill>
        <p:spPr>
          <a:xfrm>
            <a:off x="6986975" y="2292250"/>
            <a:ext cx="5152275" cy="2503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grpSp>
        <p:nvGrpSpPr>
          <p:cNvPr id="300" name="Google Shape;300;p24"/>
          <p:cNvGrpSpPr/>
          <p:nvPr/>
        </p:nvGrpSpPr>
        <p:grpSpPr>
          <a:xfrm>
            <a:off x="0" y="6492875"/>
            <a:ext cx="12192000" cy="365125"/>
            <a:chOff x="0" y="6492875"/>
            <a:chExt cx="12192000" cy="365125"/>
          </a:xfrm>
        </p:grpSpPr>
        <p:sp>
          <p:nvSpPr>
            <p:cNvPr id="301" name="Google Shape;301;p24"/>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4"/>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03" name="Google Shape;303;p24"/>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304" name="Google Shape;304;p24"/>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4"/>
          <p:cNvSpPr txBox="1"/>
          <p:nvPr/>
        </p:nvSpPr>
        <p:spPr>
          <a:xfrm>
            <a:off x="-113750" y="357475"/>
            <a:ext cx="12192000" cy="6771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Clr>
                <a:srgbClr val="000000"/>
              </a:buClr>
              <a:buSzPts val="4400"/>
              <a:buFont typeface="Arial"/>
              <a:buNone/>
            </a:pPr>
            <a:r>
              <a:rPr b="1" lang="en-US" sz="3200">
                <a:solidFill>
                  <a:schemeClr val="dk1"/>
                </a:solidFill>
              </a:rPr>
              <a:t>AutoML using FLAML</a:t>
            </a:r>
            <a:endParaRPr b="1" i="0" sz="3200" u="none" cap="none" strike="noStrike">
              <a:solidFill>
                <a:srgbClr val="000000"/>
              </a:solidFill>
              <a:latin typeface="Calibri"/>
              <a:ea typeface="Calibri"/>
              <a:cs typeface="Calibri"/>
              <a:sym typeface="Calibri"/>
            </a:endParaRPr>
          </a:p>
        </p:txBody>
      </p:sp>
      <p:sp>
        <p:nvSpPr>
          <p:cNvPr id="306" name="Google Shape;306;p24"/>
          <p:cNvSpPr txBox="1"/>
          <p:nvPr/>
        </p:nvSpPr>
        <p:spPr>
          <a:xfrm>
            <a:off x="608525" y="1162825"/>
            <a:ext cx="8633700" cy="50334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FLAML (Fast Lightweight AutoML)</a:t>
            </a:r>
            <a:r>
              <a:rPr lang="en-US" sz="1300">
                <a:solidFill>
                  <a:schemeClr val="dk1"/>
                </a:solidFill>
              </a:rPr>
              <a:t> is an efficient and resource-conscious Python library for automated machine learning.</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It automatically selects and tunes models with minimal computation cost.</a:t>
            </a:r>
            <a:endParaRPr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a:solidFill>
                  <a:schemeClr val="dk1"/>
                </a:solidFill>
              </a:rPr>
              <a:t>Models Used in FLAML:</a:t>
            </a:r>
            <a:endParaRPr b="1">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LGBM</a:t>
            </a:r>
            <a:r>
              <a:rPr lang="en-US" sz="1300">
                <a:solidFill>
                  <a:schemeClr val="dk1"/>
                </a:solidFill>
              </a:rPr>
              <a:t> – Light Gradient Boosting Machine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RF</a:t>
            </a:r>
            <a:r>
              <a:rPr lang="en-US" sz="1300">
                <a:solidFill>
                  <a:schemeClr val="dk1"/>
                </a:solidFill>
              </a:rPr>
              <a:t> – Random Forest</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Extra Trees</a:t>
            </a:r>
            <a:r>
              <a:rPr lang="en-US" sz="1300">
                <a:solidFill>
                  <a:schemeClr val="dk1"/>
                </a:solidFill>
              </a:rPr>
              <a:t> – Extremely Randomized Trees</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300">
                <a:solidFill>
                  <a:schemeClr val="dk1"/>
                </a:solidFill>
              </a:rPr>
              <a:t>FLAML optimizes these models for </a:t>
            </a:r>
            <a:r>
              <a:rPr b="1" lang="en-US" sz="1300">
                <a:solidFill>
                  <a:schemeClr val="dk1"/>
                </a:solidFill>
              </a:rPr>
              <a:t>F1-score</a:t>
            </a:r>
            <a:r>
              <a:rPr lang="en-US" sz="1300">
                <a:solidFill>
                  <a:schemeClr val="dk1"/>
                </a:solidFill>
              </a:rPr>
              <a:t> using a </a:t>
            </a:r>
            <a:r>
              <a:rPr b="1" lang="en-US" sz="1300">
                <a:solidFill>
                  <a:schemeClr val="dk1"/>
                </a:solidFill>
              </a:rPr>
              <a:t>time-aware search</a:t>
            </a:r>
            <a:r>
              <a:rPr lang="en-US" sz="1300">
                <a:solidFill>
                  <a:schemeClr val="dk1"/>
                </a:solidFill>
              </a:rPr>
              <a:t> strategy.</a:t>
            </a:r>
            <a:endParaRPr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700">
                <a:solidFill>
                  <a:schemeClr val="dk1"/>
                </a:solidFill>
              </a:rPr>
              <a:t>LGBM Estimator (LightGBM Classifier)</a:t>
            </a:r>
            <a:endParaRPr b="1" sz="17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US" sz="1300">
                <a:solidFill>
                  <a:schemeClr val="dk1"/>
                </a:solidFill>
              </a:rPr>
              <a:t>A high-performance, tree-based gradient boosting framework.</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Well-suited for large datasets due to its speed and scalability.</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300">
                <a:solidFill>
                  <a:schemeClr val="dk1"/>
                </a:solidFill>
              </a:rPr>
              <a:t>FLAML handles:</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Hyperparameter tuning</a:t>
            </a:r>
            <a:r>
              <a:rPr lang="en-US" sz="1300">
                <a:solidFill>
                  <a:schemeClr val="dk1"/>
                </a:solidFill>
              </a:rPr>
              <a:t>: learning rate, max depth, regularization, etc.</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Early stopping</a:t>
            </a:r>
            <a:r>
              <a:rPr lang="en-US" sz="1300">
                <a:solidFill>
                  <a:schemeClr val="dk1"/>
                </a:solidFill>
              </a:rPr>
              <a:t>: to prevent overfitting.</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F1-score optimization</a:t>
            </a:r>
            <a:r>
              <a:rPr lang="en-US" sz="1300">
                <a:solidFill>
                  <a:schemeClr val="dk1"/>
                </a:solidFill>
              </a:rPr>
              <a:t>: via cross-validation.</a:t>
            </a:r>
            <a:endParaRPr sz="1300">
              <a:solidFill>
                <a:schemeClr val="dk1"/>
              </a:solidFill>
            </a:endParaRPr>
          </a:p>
          <a:p>
            <a:pPr indent="0" lvl="0" marL="0" rtl="0" algn="l">
              <a:lnSpc>
                <a:spcPct val="115000"/>
              </a:lnSpc>
              <a:spcBef>
                <a:spcPts val="1200"/>
              </a:spcBef>
              <a:spcAft>
                <a:spcPts val="1200"/>
              </a:spcAft>
              <a:buNone/>
            </a:pPr>
            <a:r>
              <a:rPr lang="en-US" sz="1300">
                <a:solidFill>
                  <a:schemeClr val="dk1"/>
                </a:solidFill>
              </a:rPr>
              <a:t>Combined, FLAML + LGBM provides robust results with minimal manual tuning.</a:t>
            </a:r>
            <a:endParaRPr sz="2000">
              <a:latin typeface="Calibri"/>
              <a:ea typeface="Calibri"/>
              <a:cs typeface="Calibri"/>
              <a:sym typeface="Calibri"/>
            </a:endParaRPr>
          </a:p>
        </p:txBody>
      </p:sp>
      <p:pic>
        <p:nvPicPr>
          <p:cNvPr id="307" name="Google Shape;307;p24" title="auto_ml_shap.png"/>
          <p:cNvPicPr preferRelativeResize="0"/>
          <p:nvPr/>
        </p:nvPicPr>
        <p:blipFill>
          <a:blip r:embed="rId4">
            <a:alphaModFix/>
          </a:blip>
          <a:stretch>
            <a:fillRect/>
          </a:stretch>
        </p:blipFill>
        <p:spPr>
          <a:xfrm>
            <a:off x="7450075" y="1485638"/>
            <a:ext cx="4628175" cy="4297174"/>
          </a:xfrm>
          <a:prstGeom prst="rect">
            <a:avLst/>
          </a:prstGeom>
          <a:noFill/>
          <a:ln>
            <a:noFill/>
          </a:ln>
        </p:spPr>
      </p:pic>
      <p:sp>
        <p:nvSpPr>
          <p:cNvPr id="308" name="Google Shape;308;p24"/>
          <p:cNvSpPr txBox="1"/>
          <p:nvPr/>
        </p:nvSpPr>
        <p:spPr>
          <a:xfrm>
            <a:off x="7973875" y="5831125"/>
            <a:ext cx="40314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Calibri"/>
                <a:ea typeface="Calibri"/>
                <a:cs typeface="Calibri"/>
                <a:sym typeface="Calibri"/>
              </a:rPr>
              <a:t>Shap Values</a:t>
            </a:r>
            <a:endParaRPr b="1" sz="18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grpSp>
        <p:nvGrpSpPr>
          <p:cNvPr id="313" name="Google Shape;313;p25"/>
          <p:cNvGrpSpPr/>
          <p:nvPr/>
        </p:nvGrpSpPr>
        <p:grpSpPr>
          <a:xfrm>
            <a:off x="0" y="6492875"/>
            <a:ext cx="12192000" cy="365125"/>
            <a:chOff x="0" y="6492875"/>
            <a:chExt cx="12192000" cy="365125"/>
          </a:xfrm>
        </p:grpSpPr>
        <p:sp>
          <p:nvSpPr>
            <p:cNvPr id="314" name="Google Shape;314;p25"/>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5"/>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16" name="Google Shape;316;p25"/>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317" name="Google Shape;317;p25"/>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5"/>
          <p:cNvSpPr txBox="1"/>
          <p:nvPr/>
        </p:nvSpPr>
        <p:spPr>
          <a:xfrm>
            <a:off x="-113750" y="357475"/>
            <a:ext cx="12192000" cy="6771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Clr>
                <a:srgbClr val="000000"/>
              </a:buClr>
              <a:buSzPts val="4400"/>
              <a:buFont typeface="Arial"/>
              <a:buNone/>
            </a:pPr>
            <a:r>
              <a:rPr b="1" lang="en-US" sz="3200">
                <a:solidFill>
                  <a:schemeClr val="dk1"/>
                </a:solidFill>
              </a:rPr>
              <a:t>Model Performance Comparison For Train Data</a:t>
            </a:r>
            <a:endParaRPr b="1" i="0" sz="3200" u="none" cap="none" strike="noStrike">
              <a:solidFill>
                <a:srgbClr val="000000"/>
              </a:solidFill>
              <a:latin typeface="Calibri"/>
              <a:ea typeface="Calibri"/>
              <a:cs typeface="Calibri"/>
              <a:sym typeface="Calibri"/>
            </a:endParaRPr>
          </a:p>
        </p:txBody>
      </p:sp>
      <p:pic>
        <p:nvPicPr>
          <p:cNvPr id="319" name="Google Shape;319;p25" title="training_cvscore.png"/>
          <p:cNvPicPr preferRelativeResize="0"/>
          <p:nvPr/>
        </p:nvPicPr>
        <p:blipFill>
          <a:blip r:embed="rId4">
            <a:alphaModFix/>
          </a:blip>
          <a:stretch>
            <a:fillRect/>
          </a:stretch>
        </p:blipFill>
        <p:spPr>
          <a:xfrm>
            <a:off x="1662913" y="1107750"/>
            <a:ext cx="8638663" cy="515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 name="Shape 54"/>
        <p:cNvGrpSpPr/>
        <p:nvPr/>
      </p:nvGrpSpPr>
      <p:grpSpPr>
        <a:xfrm>
          <a:off x="0" y="0"/>
          <a:ext cx="0" cy="0"/>
          <a:chOff x="0" y="0"/>
          <a:chExt cx="0" cy="0"/>
        </a:xfrm>
      </p:grpSpPr>
      <p:sp>
        <p:nvSpPr>
          <p:cNvPr id="55" name="Google Shape;55;p8"/>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 name="Google Shape;56;p8"/>
          <p:cNvGrpSpPr/>
          <p:nvPr/>
        </p:nvGrpSpPr>
        <p:grpSpPr>
          <a:xfrm>
            <a:off x="0" y="6492875"/>
            <a:ext cx="12192000" cy="365125"/>
            <a:chOff x="0" y="6492875"/>
            <a:chExt cx="12192000" cy="365125"/>
          </a:xfrm>
        </p:grpSpPr>
        <p:sp>
          <p:nvSpPr>
            <p:cNvPr id="57" name="Google Shape;57;p8"/>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8"/>
          <p:cNvSpPr txBox="1"/>
          <p:nvPr/>
        </p:nvSpPr>
        <p:spPr>
          <a:xfrm>
            <a:off x="12006435" y="6566153"/>
            <a:ext cx="11303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2</a:t>
            </a:r>
            <a:endParaRPr b="0" i="0" sz="1200" u="none" cap="none" strike="noStrike">
              <a:solidFill>
                <a:srgbClr val="000000"/>
              </a:solidFill>
              <a:latin typeface="Lucida Sans"/>
              <a:ea typeface="Lucida Sans"/>
              <a:cs typeface="Lucida Sans"/>
              <a:sym typeface="Lucida Sans"/>
            </a:endParaRPr>
          </a:p>
        </p:txBody>
      </p:sp>
      <p:pic>
        <p:nvPicPr>
          <p:cNvPr id="60" name="Google Shape;60;p8"/>
          <p:cNvPicPr preferRelativeResize="0"/>
          <p:nvPr/>
        </p:nvPicPr>
        <p:blipFill rotWithShape="1">
          <a:blip r:embed="rId3">
            <a:alphaModFix/>
          </a:blip>
          <a:srcRect b="0" l="0" r="0" t="0"/>
          <a:stretch/>
        </p:blipFill>
        <p:spPr>
          <a:xfrm>
            <a:off x="114845" y="6538273"/>
            <a:ext cx="7390799" cy="274337"/>
          </a:xfrm>
          <a:prstGeom prst="rect">
            <a:avLst/>
          </a:prstGeom>
          <a:noFill/>
          <a:ln>
            <a:noFill/>
          </a:ln>
        </p:spPr>
      </p:pic>
      <p:sp>
        <p:nvSpPr>
          <p:cNvPr id="61" name="Google Shape;61;p8"/>
          <p:cNvSpPr txBox="1"/>
          <p:nvPr>
            <p:ph type="title"/>
          </p:nvPr>
        </p:nvSpPr>
        <p:spPr>
          <a:xfrm>
            <a:off x="911225" y="639250"/>
            <a:ext cx="23472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4400">
                <a:solidFill>
                  <a:srgbClr val="000000"/>
                </a:solidFill>
              </a:rPr>
              <a:t>Outline</a:t>
            </a:r>
            <a:endParaRPr sz="4400"/>
          </a:p>
        </p:txBody>
      </p:sp>
      <p:sp>
        <p:nvSpPr>
          <p:cNvPr id="62" name="Google Shape;62;p8"/>
          <p:cNvSpPr txBox="1"/>
          <p:nvPr/>
        </p:nvSpPr>
        <p:spPr>
          <a:xfrm>
            <a:off x="1059792" y="1745996"/>
            <a:ext cx="3577500" cy="2603400"/>
          </a:xfrm>
          <a:prstGeom prst="rect">
            <a:avLst/>
          </a:prstGeom>
          <a:noFill/>
          <a:ln>
            <a:noFill/>
          </a:ln>
        </p:spPr>
        <p:txBody>
          <a:bodyPr anchorCtr="0" anchor="t" bIns="0" lIns="0" spcFirstLastPara="1" rIns="0" wrap="square" tIns="230500">
            <a:spAutoFit/>
          </a:bodyPr>
          <a:lstStyle/>
          <a:p>
            <a:pPr indent="-307975" lvl="0" marL="320675" marR="0" rtl="0" algn="l">
              <a:lnSpc>
                <a:spcPct val="100000"/>
              </a:lnSpc>
              <a:spcBef>
                <a:spcPts val="0"/>
              </a:spcBef>
              <a:spcAft>
                <a:spcPts val="0"/>
              </a:spcAft>
              <a:buClr>
                <a:srgbClr val="000000"/>
              </a:buClr>
              <a:buSzPts val="1800"/>
              <a:buFont typeface="Arial"/>
              <a:buChar char="•"/>
            </a:pPr>
            <a:r>
              <a:rPr b="0" i="0" lang="en-US" sz="2800" u="none" cap="none" strike="noStrike">
                <a:solidFill>
                  <a:srgbClr val="000000"/>
                </a:solidFill>
                <a:latin typeface="Lucida Sans"/>
                <a:ea typeface="Lucida Sans"/>
                <a:cs typeface="Lucida Sans"/>
                <a:sym typeface="Lucida Sans"/>
              </a:rPr>
              <a:t>Introduction</a:t>
            </a:r>
            <a:endParaRPr b="0" i="0" sz="2800" u="none" cap="none" strike="noStrike">
              <a:solidFill>
                <a:srgbClr val="000000"/>
              </a:solidFill>
              <a:latin typeface="Lucida Sans"/>
              <a:ea typeface="Lucida Sans"/>
              <a:cs typeface="Lucida Sans"/>
              <a:sym typeface="Lucida Sans"/>
            </a:endParaRPr>
          </a:p>
          <a:p>
            <a:pPr indent="-307975" lvl="0" marL="320675" marR="0" rtl="0" algn="l">
              <a:lnSpc>
                <a:spcPct val="100000"/>
              </a:lnSpc>
              <a:spcBef>
                <a:spcPts val="1714"/>
              </a:spcBef>
              <a:spcAft>
                <a:spcPts val="0"/>
              </a:spcAft>
              <a:buClr>
                <a:srgbClr val="000000"/>
              </a:buClr>
              <a:buSzPts val="1800"/>
              <a:buFont typeface="Arial"/>
              <a:buChar char="•"/>
            </a:pPr>
            <a:r>
              <a:rPr b="0" i="0" lang="en-US" sz="2800" u="none" cap="none" strike="noStrike">
                <a:solidFill>
                  <a:srgbClr val="000000"/>
                </a:solidFill>
                <a:latin typeface="Lucida Sans"/>
                <a:ea typeface="Lucida Sans"/>
                <a:cs typeface="Lucida Sans"/>
                <a:sym typeface="Lucida Sans"/>
              </a:rPr>
              <a:t>Methodology</a:t>
            </a:r>
            <a:endParaRPr b="0" i="0" sz="2800" u="none" cap="none" strike="noStrike">
              <a:solidFill>
                <a:srgbClr val="000000"/>
              </a:solidFill>
              <a:latin typeface="Lucida Sans"/>
              <a:ea typeface="Lucida Sans"/>
              <a:cs typeface="Lucida Sans"/>
              <a:sym typeface="Lucida Sans"/>
            </a:endParaRPr>
          </a:p>
          <a:p>
            <a:pPr indent="-307975" lvl="0" marL="320675" marR="0" rtl="0" algn="l">
              <a:lnSpc>
                <a:spcPct val="100000"/>
              </a:lnSpc>
              <a:spcBef>
                <a:spcPts val="1664"/>
              </a:spcBef>
              <a:spcAft>
                <a:spcPts val="0"/>
              </a:spcAft>
              <a:buClr>
                <a:srgbClr val="000000"/>
              </a:buClr>
              <a:buSzPts val="1800"/>
              <a:buFont typeface="Arial"/>
              <a:buChar char="•"/>
            </a:pPr>
            <a:r>
              <a:rPr b="0" i="0" lang="en-US" sz="2800" u="none" cap="none" strike="noStrike">
                <a:solidFill>
                  <a:srgbClr val="000000"/>
                </a:solidFill>
                <a:latin typeface="Lucida Sans"/>
                <a:ea typeface="Lucida Sans"/>
                <a:cs typeface="Lucida Sans"/>
                <a:sym typeface="Lucida Sans"/>
              </a:rPr>
              <a:t>Results</a:t>
            </a:r>
            <a:endParaRPr b="0" i="0" sz="2800" u="none" cap="none" strike="noStrike">
              <a:solidFill>
                <a:srgbClr val="000000"/>
              </a:solidFill>
              <a:latin typeface="Lucida Sans"/>
              <a:ea typeface="Lucida Sans"/>
              <a:cs typeface="Lucida Sans"/>
              <a:sym typeface="Lucida Sans"/>
            </a:endParaRPr>
          </a:p>
          <a:p>
            <a:pPr indent="-307975" lvl="0" marL="320675" marR="0" rtl="0" algn="l">
              <a:lnSpc>
                <a:spcPct val="100000"/>
              </a:lnSpc>
              <a:spcBef>
                <a:spcPts val="1664"/>
              </a:spcBef>
              <a:spcAft>
                <a:spcPts val="0"/>
              </a:spcAft>
              <a:buClr>
                <a:srgbClr val="000000"/>
              </a:buClr>
              <a:buSzPts val="1800"/>
              <a:buFont typeface="Arial"/>
              <a:buChar char="•"/>
            </a:pPr>
            <a:r>
              <a:rPr b="0" i="0" lang="en-US" sz="2800" u="none" cap="none" strike="noStrike">
                <a:solidFill>
                  <a:srgbClr val="000000"/>
                </a:solidFill>
                <a:latin typeface="Lucida Sans"/>
                <a:ea typeface="Lucida Sans"/>
                <a:cs typeface="Lucida Sans"/>
                <a:sym typeface="Lucida Sans"/>
              </a:rPr>
              <a:t>Conclusion</a:t>
            </a:r>
            <a:endParaRPr b="0" i="0" sz="2800" u="none" cap="none" strike="noStrike">
              <a:solidFill>
                <a:srgbClr val="000000"/>
              </a:solidFill>
              <a:latin typeface="Lucida Sans"/>
              <a:ea typeface="Lucida Sans"/>
              <a:cs typeface="Lucida Sans"/>
              <a:sym typeface="Lucida Sans"/>
            </a:endParaRPr>
          </a:p>
        </p:txBody>
      </p:sp>
      <p:sp>
        <p:nvSpPr>
          <p:cNvPr id="63" name="Google Shape;63;p8"/>
          <p:cNvSpPr txBox="1"/>
          <p:nvPr/>
        </p:nvSpPr>
        <p:spPr>
          <a:xfrm>
            <a:off x="114850" y="83863"/>
            <a:ext cx="1441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6"/>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5" name="Google Shape;325;p26"/>
          <p:cNvGrpSpPr/>
          <p:nvPr/>
        </p:nvGrpSpPr>
        <p:grpSpPr>
          <a:xfrm>
            <a:off x="0" y="6492875"/>
            <a:ext cx="12192000" cy="365125"/>
            <a:chOff x="0" y="6492875"/>
            <a:chExt cx="12192000" cy="365125"/>
          </a:xfrm>
        </p:grpSpPr>
        <p:sp>
          <p:nvSpPr>
            <p:cNvPr id="326" name="Google Shape;326;p26"/>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6"/>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28" name="Google Shape;328;p26"/>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329" name="Google Shape;329;p26"/>
          <p:cNvSpPr txBox="1"/>
          <p:nvPr/>
        </p:nvSpPr>
        <p:spPr>
          <a:xfrm>
            <a:off x="114850" y="83850"/>
            <a:ext cx="1357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sp>
        <p:nvSpPr>
          <p:cNvPr id="330" name="Google Shape;330;p26"/>
          <p:cNvSpPr txBox="1"/>
          <p:nvPr/>
        </p:nvSpPr>
        <p:spPr>
          <a:xfrm>
            <a:off x="-113750" y="357475"/>
            <a:ext cx="12192000" cy="6771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Clr>
                <a:srgbClr val="000000"/>
              </a:buClr>
              <a:buSzPts val="4400"/>
              <a:buFont typeface="Arial"/>
              <a:buNone/>
            </a:pPr>
            <a:r>
              <a:rPr b="1" lang="en-US" sz="3200">
                <a:solidFill>
                  <a:schemeClr val="dk1"/>
                </a:solidFill>
              </a:rPr>
              <a:t>Model Performance Comparison For Test Data</a:t>
            </a:r>
            <a:endParaRPr b="1" i="0" sz="3200" u="none" cap="none" strike="noStrike">
              <a:solidFill>
                <a:srgbClr val="000000"/>
              </a:solidFill>
              <a:latin typeface="Calibri"/>
              <a:ea typeface="Calibri"/>
              <a:cs typeface="Calibri"/>
              <a:sym typeface="Calibri"/>
            </a:endParaRPr>
          </a:p>
        </p:txBody>
      </p:sp>
      <p:pic>
        <p:nvPicPr>
          <p:cNvPr id="331" name="Google Shape;331;p26" title="acc_test_new.png"/>
          <p:cNvPicPr preferRelativeResize="0"/>
          <p:nvPr/>
        </p:nvPicPr>
        <p:blipFill>
          <a:blip r:embed="rId4">
            <a:alphaModFix/>
          </a:blip>
          <a:stretch>
            <a:fillRect/>
          </a:stretch>
        </p:blipFill>
        <p:spPr>
          <a:xfrm>
            <a:off x="537150" y="943613"/>
            <a:ext cx="4521426" cy="2581650"/>
          </a:xfrm>
          <a:prstGeom prst="rect">
            <a:avLst/>
          </a:prstGeom>
          <a:noFill/>
          <a:ln>
            <a:noFill/>
          </a:ln>
        </p:spPr>
      </p:pic>
      <p:pic>
        <p:nvPicPr>
          <p:cNvPr id="332" name="Google Shape;332;p26" title="f1_test_new.png"/>
          <p:cNvPicPr preferRelativeResize="0"/>
          <p:nvPr/>
        </p:nvPicPr>
        <p:blipFill>
          <a:blip r:embed="rId5">
            <a:alphaModFix/>
          </a:blip>
          <a:stretch>
            <a:fillRect/>
          </a:stretch>
        </p:blipFill>
        <p:spPr>
          <a:xfrm>
            <a:off x="6337450" y="3593375"/>
            <a:ext cx="5152349" cy="2746450"/>
          </a:xfrm>
          <a:prstGeom prst="rect">
            <a:avLst/>
          </a:prstGeom>
          <a:noFill/>
          <a:ln>
            <a:noFill/>
          </a:ln>
        </p:spPr>
      </p:pic>
      <p:pic>
        <p:nvPicPr>
          <p:cNvPr id="333" name="Google Shape;333;p26" title="prec_test_new.png"/>
          <p:cNvPicPr preferRelativeResize="0"/>
          <p:nvPr/>
        </p:nvPicPr>
        <p:blipFill>
          <a:blip r:embed="rId6">
            <a:alphaModFix/>
          </a:blip>
          <a:stretch>
            <a:fillRect/>
          </a:stretch>
        </p:blipFill>
        <p:spPr>
          <a:xfrm>
            <a:off x="6337450" y="1028550"/>
            <a:ext cx="5024674" cy="2411775"/>
          </a:xfrm>
          <a:prstGeom prst="rect">
            <a:avLst/>
          </a:prstGeom>
          <a:noFill/>
          <a:ln>
            <a:noFill/>
          </a:ln>
        </p:spPr>
      </p:pic>
      <p:pic>
        <p:nvPicPr>
          <p:cNvPr id="334" name="Google Shape;334;p26" title="rec_test_new.png"/>
          <p:cNvPicPr preferRelativeResize="0"/>
          <p:nvPr/>
        </p:nvPicPr>
        <p:blipFill>
          <a:blip r:embed="rId7">
            <a:alphaModFix/>
          </a:blip>
          <a:stretch>
            <a:fillRect/>
          </a:stretch>
        </p:blipFill>
        <p:spPr>
          <a:xfrm>
            <a:off x="566063" y="3677662"/>
            <a:ext cx="4463597" cy="266281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7"/>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0" name="Google Shape;340;p27"/>
          <p:cNvGrpSpPr/>
          <p:nvPr/>
        </p:nvGrpSpPr>
        <p:grpSpPr>
          <a:xfrm>
            <a:off x="0" y="6492875"/>
            <a:ext cx="12192000" cy="365125"/>
            <a:chOff x="0" y="6492875"/>
            <a:chExt cx="12192000" cy="365125"/>
          </a:xfrm>
        </p:grpSpPr>
        <p:sp>
          <p:nvSpPr>
            <p:cNvPr id="341" name="Google Shape;341;p27"/>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7"/>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43" name="Google Shape;343;p27"/>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344" name="Google Shape;344;p27"/>
          <p:cNvSpPr txBox="1"/>
          <p:nvPr/>
        </p:nvSpPr>
        <p:spPr>
          <a:xfrm>
            <a:off x="114850" y="83850"/>
            <a:ext cx="1357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sp>
        <p:nvSpPr>
          <p:cNvPr id="345" name="Google Shape;345;p27"/>
          <p:cNvSpPr txBox="1"/>
          <p:nvPr/>
        </p:nvSpPr>
        <p:spPr>
          <a:xfrm>
            <a:off x="19325" y="365125"/>
            <a:ext cx="12192000" cy="6927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Clr>
                <a:srgbClr val="000000"/>
              </a:buClr>
              <a:buSzPts val="4400"/>
              <a:buFont typeface="Arial"/>
              <a:buNone/>
            </a:pPr>
            <a:r>
              <a:rPr b="1" lang="en-US" sz="3300">
                <a:solidFill>
                  <a:schemeClr val="dk1"/>
                </a:solidFill>
              </a:rPr>
              <a:t>Key Findings &amp; Conclusion</a:t>
            </a:r>
            <a:endParaRPr b="1" i="0" sz="3300" u="none" cap="none" strike="noStrike">
              <a:solidFill>
                <a:srgbClr val="000000"/>
              </a:solidFill>
              <a:latin typeface="Calibri"/>
              <a:ea typeface="Calibri"/>
              <a:cs typeface="Calibri"/>
              <a:sym typeface="Calibri"/>
            </a:endParaRPr>
          </a:p>
        </p:txBody>
      </p:sp>
      <p:sp>
        <p:nvSpPr>
          <p:cNvPr id="346" name="Google Shape;346;p27"/>
          <p:cNvSpPr txBox="1"/>
          <p:nvPr/>
        </p:nvSpPr>
        <p:spPr>
          <a:xfrm>
            <a:off x="616175" y="1429325"/>
            <a:ext cx="10998300" cy="52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500"/>
              <a:t>Model Performance:</a:t>
            </a:r>
            <a:endParaRPr b="1" sz="2500"/>
          </a:p>
          <a:p>
            <a:pPr indent="0" lvl="0" marL="914400" rtl="0" algn="l">
              <a:spcBef>
                <a:spcPts val="0"/>
              </a:spcBef>
              <a:spcAft>
                <a:spcPts val="0"/>
              </a:spcAft>
              <a:buClr>
                <a:schemeClr val="dk1"/>
              </a:buClr>
              <a:buSzPts val="1100"/>
              <a:buFont typeface="Arial"/>
              <a:buNone/>
            </a:pPr>
            <a:r>
              <a:rPr lang="en-US" sz="2200"/>
              <a:t>• Stacking ensemble model achieved the best performance (F1: 0.854)</a:t>
            </a:r>
            <a:endParaRPr sz="2200"/>
          </a:p>
          <a:p>
            <a:pPr indent="0" lvl="0" marL="914400" rtl="0" algn="l">
              <a:spcBef>
                <a:spcPts val="0"/>
              </a:spcBef>
              <a:spcAft>
                <a:spcPts val="0"/>
              </a:spcAft>
              <a:buClr>
                <a:schemeClr val="dk1"/>
              </a:buClr>
              <a:buSzPts val="1100"/>
              <a:buFont typeface="Arial"/>
              <a:buNone/>
            </a:pPr>
            <a:r>
              <a:rPr lang="en-US" sz="2200"/>
              <a:t>• Tree-based models (Random Forest, XGBoost) performed consistently well</a:t>
            </a:r>
            <a:endParaRPr sz="2200"/>
          </a:p>
          <a:p>
            <a:pPr indent="0" lvl="0" marL="914400" rtl="0" algn="l">
              <a:spcBef>
                <a:spcPts val="0"/>
              </a:spcBef>
              <a:spcAft>
                <a:spcPts val="0"/>
              </a:spcAft>
              <a:buClr>
                <a:schemeClr val="dk1"/>
              </a:buClr>
              <a:buSzPts val="1100"/>
              <a:buFont typeface="Arial"/>
              <a:buNone/>
            </a:pPr>
            <a:r>
              <a:rPr lang="en-US" sz="2200"/>
              <a:t>• SHAP analysis revealed suicidal thoughts, academic pressure, and dietary habits as the most important features.</a:t>
            </a:r>
            <a:endParaRPr sz="2200"/>
          </a:p>
          <a:p>
            <a:pPr indent="0" lvl="0" marL="914400" rtl="0" algn="l">
              <a:spcBef>
                <a:spcPts val="0"/>
              </a:spcBef>
              <a:spcAft>
                <a:spcPts val="0"/>
              </a:spcAft>
              <a:buClr>
                <a:schemeClr val="dk1"/>
              </a:buClr>
              <a:buSzPts val="1100"/>
              <a:buFont typeface="Arial"/>
              <a:buNone/>
            </a:pPr>
            <a:r>
              <a:t/>
            </a:r>
            <a:endParaRPr sz="2200"/>
          </a:p>
          <a:p>
            <a:pPr indent="-368300" lvl="0" marL="457200" rtl="0" algn="l">
              <a:spcBef>
                <a:spcPts val="0"/>
              </a:spcBef>
              <a:spcAft>
                <a:spcPts val="0"/>
              </a:spcAft>
              <a:buSzPts val="2200"/>
              <a:buChar char="-"/>
            </a:pPr>
            <a:r>
              <a:rPr lang="en-US" sz="2200"/>
              <a:t>Surprisingly, simple logistic regression performs on par with our best model on some metrics, beating most models.</a:t>
            </a:r>
            <a:endParaRPr sz="2200"/>
          </a:p>
          <a:p>
            <a:pPr indent="-368300" lvl="0" marL="457200" rtl="0" algn="l">
              <a:spcBef>
                <a:spcPts val="0"/>
              </a:spcBef>
              <a:spcAft>
                <a:spcPts val="0"/>
              </a:spcAft>
              <a:buSzPts val="2200"/>
              <a:buChar char="-"/>
            </a:pPr>
            <a:r>
              <a:rPr lang="en-US" sz="2200"/>
              <a:t>Svm have very high computation cost but it also gives promising results.</a:t>
            </a:r>
            <a:endParaRPr sz="2200"/>
          </a:p>
          <a:p>
            <a:pPr indent="-368300" lvl="0" marL="457200" rtl="0" algn="l">
              <a:spcBef>
                <a:spcPts val="0"/>
              </a:spcBef>
              <a:spcAft>
                <a:spcPts val="0"/>
              </a:spcAft>
              <a:buSzPts val="2200"/>
              <a:buChar char="-"/>
            </a:pPr>
            <a:r>
              <a:rPr lang="en-US" sz="2200"/>
              <a:t>All the tree-based and ensemble models are working good as expected.</a:t>
            </a:r>
            <a:endParaRPr sz="2200"/>
          </a:p>
          <a:p>
            <a:pPr indent="-368300" lvl="0" marL="457200" rtl="0" algn="l">
              <a:spcBef>
                <a:spcPts val="0"/>
              </a:spcBef>
              <a:spcAft>
                <a:spcPts val="0"/>
              </a:spcAft>
              <a:buSzPts val="2200"/>
              <a:buChar char="-"/>
            </a:pPr>
            <a:r>
              <a:rPr lang="en-US" sz="2200"/>
              <a:t>We have plotted the evaluation metrics for all </a:t>
            </a:r>
            <a:r>
              <a:rPr lang="en-US" sz="2200"/>
              <a:t>the</a:t>
            </a:r>
            <a:r>
              <a:rPr lang="en-US" sz="2200"/>
              <a:t> best models but not a single overall best model as, there were few models performing good on training but not so promising on test data.</a:t>
            </a:r>
            <a:endParaRPr sz="2200"/>
          </a:p>
          <a:p>
            <a:pPr indent="0" lvl="0" marL="4114800" rtl="0" algn="l">
              <a:spcBef>
                <a:spcPts val="0"/>
              </a:spcBef>
              <a:spcAft>
                <a:spcPts val="0"/>
              </a:spcAft>
              <a:buClr>
                <a:schemeClr val="dk1"/>
              </a:buClr>
              <a:buSzPts val="1100"/>
              <a:buFont typeface="Arial"/>
              <a:buNone/>
            </a:pPr>
            <a:r>
              <a:t/>
            </a:r>
            <a:endParaRPr sz="2200"/>
          </a:p>
          <a:p>
            <a:pPr indent="0" lvl="0" marL="0" marR="0" rtl="0" algn="l">
              <a:lnSpc>
                <a:spcPct val="100000"/>
              </a:lnSpc>
              <a:spcBef>
                <a:spcPts val="0"/>
              </a:spcBef>
              <a:spcAft>
                <a:spcPts val="0"/>
              </a:spcAft>
              <a:buNone/>
            </a:pPr>
            <a:r>
              <a:t/>
            </a:r>
            <a:endParaRPr b="1" sz="3300"/>
          </a:p>
          <a:p>
            <a:pPr indent="0" lvl="0" marL="0" marR="0" rtl="0" algn="l">
              <a:lnSpc>
                <a:spcPct val="100000"/>
              </a:lnSpc>
              <a:spcBef>
                <a:spcPts val="0"/>
              </a:spcBef>
              <a:spcAft>
                <a:spcPts val="0"/>
              </a:spcAft>
              <a:buClr>
                <a:schemeClr val="dk1"/>
              </a:buClr>
              <a:buSzPts val="1100"/>
              <a:buFont typeface="Arial"/>
              <a:buNone/>
            </a:pPr>
            <a:r>
              <a:t/>
            </a:r>
            <a:endParaRPr b="0" i="0" sz="2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6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8"/>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2" name="Google Shape;352;p28"/>
          <p:cNvGrpSpPr/>
          <p:nvPr/>
        </p:nvGrpSpPr>
        <p:grpSpPr>
          <a:xfrm>
            <a:off x="0" y="6492875"/>
            <a:ext cx="12192000" cy="365125"/>
            <a:chOff x="0" y="6492875"/>
            <a:chExt cx="12192000" cy="365125"/>
          </a:xfrm>
        </p:grpSpPr>
        <p:sp>
          <p:nvSpPr>
            <p:cNvPr id="353" name="Google Shape;353;p28"/>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8"/>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55" name="Google Shape;355;p28"/>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356" name="Google Shape;356;p28"/>
          <p:cNvSpPr txBox="1"/>
          <p:nvPr/>
        </p:nvSpPr>
        <p:spPr>
          <a:xfrm>
            <a:off x="114850" y="83850"/>
            <a:ext cx="1357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sp>
        <p:nvSpPr>
          <p:cNvPr id="357" name="Google Shape;357;p28"/>
          <p:cNvSpPr txBox="1"/>
          <p:nvPr/>
        </p:nvSpPr>
        <p:spPr>
          <a:xfrm>
            <a:off x="-113750" y="357475"/>
            <a:ext cx="12192000" cy="6465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Clr>
                <a:srgbClr val="000000"/>
              </a:buClr>
              <a:buSzPts val="4400"/>
              <a:buFont typeface="Arial"/>
              <a:buNone/>
            </a:pPr>
            <a:r>
              <a:rPr b="1" lang="en-US" sz="3000">
                <a:solidFill>
                  <a:schemeClr val="dk1"/>
                </a:solidFill>
              </a:rPr>
              <a:t>SHAP vs ATE: Understanding Correlation vs Causation</a:t>
            </a:r>
            <a:endParaRPr b="1" i="0" sz="3000" u="none" cap="none" strike="noStrike">
              <a:solidFill>
                <a:srgbClr val="000000"/>
              </a:solidFill>
              <a:latin typeface="Calibri"/>
              <a:ea typeface="Calibri"/>
              <a:cs typeface="Calibri"/>
              <a:sym typeface="Calibri"/>
            </a:endParaRPr>
          </a:p>
        </p:txBody>
      </p:sp>
      <p:sp>
        <p:nvSpPr>
          <p:cNvPr id="358" name="Google Shape;358;p28"/>
          <p:cNvSpPr txBox="1"/>
          <p:nvPr/>
        </p:nvSpPr>
        <p:spPr>
          <a:xfrm>
            <a:off x="577150" y="1777100"/>
            <a:ext cx="6617700" cy="40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000"/>
              <a:t>SHAP Values:</a:t>
            </a:r>
            <a:endParaRPr b="1" sz="2000"/>
          </a:p>
          <a:p>
            <a:pPr indent="0" lvl="0" marL="0" rtl="0" algn="l">
              <a:spcBef>
                <a:spcPts val="0"/>
              </a:spcBef>
              <a:spcAft>
                <a:spcPts val="0"/>
              </a:spcAft>
              <a:buClr>
                <a:schemeClr val="dk1"/>
              </a:buClr>
              <a:buSzPts val="1100"/>
              <a:buFont typeface="Arial"/>
              <a:buNone/>
            </a:pPr>
            <a:r>
              <a:rPr lang="en-US" sz="2000"/>
              <a:t>• Reflect feature importance in predictive models</a:t>
            </a:r>
            <a:endParaRPr sz="2000"/>
          </a:p>
          <a:p>
            <a:pPr indent="0" lvl="0" marL="0" rtl="0" algn="l">
              <a:spcBef>
                <a:spcPts val="0"/>
              </a:spcBef>
              <a:spcAft>
                <a:spcPts val="0"/>
              </a:spcAft>
              <a:buClr>
                <a:schemeClr val="dk1"/>
              </a:buClr>
              <a:buSzPts val="1100"/>
              <a:buFont typeface="Arial"/>
              <a:buNone/>
            </a:pPr>
            <a:r>
              <a:rPr lang="en-US" sz="2000"/>
              <a:t>• Based on statistical correlations within dataset</a:t>
            </a:r>
            <a:endParaRPr sz="2000"/>
          </a:p>
          <a:p>
            <a:pPr indent="0" lvl="0" marL="0" rtl="0" algn="l">
              <a:spcBef>
                <a:spcPts val="0"/>
              </a:spcBef>
              <a:spcAft>
                <a:spcPts val="0"/>
              </a:spcAft>
              <a:buClr>
                <a:schemeClr val="dk1"/>
              </a:buClr>
              <a:buSzPts val="1100"/>
              <a:buFont typeface="Arial"/>
              <a:buNone/>
            </a:pPr>
            <a:r>
              <a:rPr lang="en-US" sz="2000"/>
              <a:t>• Show how features influence individual predictions</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rPr b="1" lang="en-US" sz="2000"/>
              <a:t>ATE Values:</a:t>
            </a:r>
            <a:endParaRPr b="1" sz="2000"/>
          </a:p>
          <a:p>
            <a:pPr indent="0" lvl="0" marL="0" rtl="0" algn="l">
              <a:spcBef>
                <a:spcPts val="0"/>
              </a:spcBef>
              <a:spcAft>
                <a:spcPts val="0"/>
              </a:spcAft>
              <a:buClr>
                <a:schemeClr val="dk1"/>
              </a:buClr>
              <a:buSzPts val="1100"/>
              <a:buFont typeface="Arial"/>
              <a:buNone/>
            </a:pPr>
            <a:r>
              <a:rPr lang="en-US" sz="2000"/>
              <a:t>• Estimate actual causal impact on depression</a:t>
            </a:r>
            <a:endParaRPr sz="2000"/>
          </a:p>
          <a:p>
            <a:pPr indent="0" lvl="0" marL="0" rtl="0" algn="l">
              <a:spcBef>
                <a:spcPts val="0"/>
              </a:spcBef>
              <a:spcAft>
                <a:spcPts val="0"/>
              </a:spcAft>
              <a:buClr>
                <a:schemeClr val="dk1"/>
              </a:buClr>
              <a:buSzPts val="1100"/>
              <a:buFont typeface="Arial"/>
              <a:buNone/>
            </a:pPr>
            <a:r>
              <a:rPr lang="en-US" sz="2000"/>
              <a:t>• Control for confounding variables</a:t>
            </a:r>
            <a:endParaRPr sz="2000"/>
          </a:p>
          <a:p>
            <a:pPr indent="0" lvl="0" marL="0" rtl="0" algn="l">
              <a:spcBef>
                <a:spcPts val="0"/>
              </a:spcBef>
              <a:spcAft>
                <a:spcPts val="0"/>
              </a:spcAft>
              <a:buClr>
                <a:schemeClr val="dk1"/>
              </a:buClr>
              <a:buSzPts val="1100"/>
              <a:buFont typeface="Arial"/>
              <a:buNone/>
            </a:pPr>
            <a:r>
              <a:rPr lang="en-US" sz="2000"/>
              <a:t>• Provide evidence for intervention design</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rPr b="1" lang="en-US" sz="2000"/>
              <a:t>Key Insight</a:t>
            </a:r>
            <a:r>
              <a:rPr lang="en-US" sz="2000"/>
              <a:t>: Predictive importance Causal effect</a:t>
            </a:r>
            <a:endParaRPr sz="2000"/>
          </a:p>
          <a:p>
            <a:pPr indent="0" lvl="0" marL="0" rtl="0" algn="l">
              <a:spcBef>
                <a:spcPts val="0"/>
              </a:spcBef>
              <a:spcAft>
                <a:spcPts val="0"/>
              </a:spcAft>
              <a:buNone/>
            </a:pPr>
            <a:r>
              <a:t/>
            </a:r>
            <a:endParaRPr/>
          </a:p>
        </p:txBody>
      </p:sp>
      <p:pic>
        <p:nvPicPr>
          <p:cNvPr id="359" name="Google Shape;359;p28" title="Screenshot 2025-04-15 at 8.42.26 PM.png"/>
          <p:cNvPicPr preferRelativeResize="0"/>
          <p:nvPr/>
        </p:nvPicPr>
        <p:blipFill>
          <a:blip r:embed="rId4">
            <a:alphaModFix/>
          </a:blip>
          <a:stretch>
            <a:fillRect/>
          </a:stretch>
        </p:blipFill>
        <p:spPr>
          <a:xfrm>
            <a:off x="6977850" y="1716050"/>
            <a:ext cx="4481500" cy="3695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grpSp>
        <p:nvGrpSpPr>
          <p:cNvPr id="364" name="Google Shape;364;p29"/>
          <p:cNvGrpSpPr/>
          <p:nvPr/>
        </p:nvGrpSpPr>
        <p:grpSpPr>
          <a:xfrm>
            <a:off x="0" y="6492875"/>
            <a:ext cx="12192000" cy="365125"/>
            <a:chOff x="0" y="6492875"/>
            <a:chExt cx="12192000" cy="365125"/>
          </a:xfrm>
        </p:grpSpPr>
        <p:sp>
          <p:nvSpPr>
            <p:cNvPr id="365" name="Google Shape;365;p29"/>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9"/>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67" name="Google Shape;367;p29" title="stacking_shap.png"/>
          <p:cNvPicPr preferRelativeResize="0"/>
          <p:nvPr/>
        </p:nvPicPr>
        <p:blipFill>
          <a:blip r:embed="rId3">
            <a:alphaModFix/>
          </a:blip>
          <a:stretch>
            <a:fillRect/>
          </a:stretch>
        </p:blipFill>
        <p:spPr>
          <a:xfrm>
            <a:off x="6484550" y="1075100"/>
            <a:ext cx="5594900" cy="5265376"/>
          </a:xfrm>
          <a:prstGeom prst="rect">
            <a:avLst/>
          </a:prstGeom>
          <a:noFill/>
          <a:ln>
            <a:noFill/>
          </a:ln>
        </p:spPr>
      </p:pic>
      <p:pic>
        <p:nvPicPr>
          <p:cNvPr id="368" name="Google Shape;368;p29"/>
          <p:cNvPicPr preferRelativeResize="0"/>
          <p:nvPr/>
        </p:nvPicPr>
        <p:blipFill rotWithShape="1">
          <a:blip r:embed="rId4">
            <a:alphaModFix/>
          </a:blip>
          <a:srcRect b="0" l="0" r="0" t="0"/>
          <a:stretch/>
        </p:blipFill>
        <p:spPr>
          <a:xfrm>
            <a:off x="114845" y="6538273"/>
            <a:ext cx="7390800" cy="274337"/>
          </a:xfrm>
          <a:prstGeom prst="rect">
            <a:avLst/>
          </a:prstGeom>
          <a:noFill/>
          <a:ln>
            <a:noFill/>
          </a:ln>
        </p:spPr>
      </p:pic>
      <p:sp>
        <p:nvSpPr>
          <p:cNvPr id="369" name="Google Shape;369;p29"/>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9"/>
          <p:cNvSpPr txBox="1"/>
          <p:nvPr/>
        </p:nvSpPr>
        <p:spPr>
          <a:xfrm>
            <a:off x="2602900" y="311288"/>
            <a:ext cx="6111000" cy="6114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Clr>
                <a:schemeClr val="dk1"/>
              </a:buClr>
              <a:buSzPts val="4400"/>
              <a:buFont typeface="Arial"/>
              <a:buNone/>
            </a:pPr>
            <a:r>
              <a:rPr b="1" lang="en-US" sz="3000">
                <a:solidFill>
                  <a:schemeClr val="dk1"/>
                </a:solidFill>
              </a:rPr>
              <a:t>SHAP vs ATE</a:t>
            </a:r>
            <a:endParaRPr sz="1800">
              <a:latin typeface="Calibri"/>
              <a:ea typeface="Calibri"/>
              <a:cs typeface="Calibri"/>
              <a:sym typeface="Calibri"/>
            </a:endParaRPr>
          </a:p>
        </p:txBody>
      </p:sp>
      <p:sp>
        <p:nvSpPr>
          <p:cNvPr id="371" name="Google Shape;371;p29"/>
          <p:cNvSpPr txBox="1"/>
          <p:nvPr/>
        </p:nvSpPr>
        <p:spPr>
          <a:xfrm>
            <a:off x="577150" y="1324075"/>
            <a:ext cx="5556600" cy="44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Here we have the best model’s </a:t>
            </a:r>
            <a:r>
              <a:rPr b="1" lang="en-US" sz="1800">
                <a:latin typeface="Calibri"/>
                <a:ea typeface="Calibri"/>
                <a:cs typeface="Calibri"/>
                <a:sym typeface="Calibri"/>
              </a:rPr>
              <a:t>SHAP</a:t>
            </a:r>
            <a:r>
              <a:rPr lang="en-US" sz="1800">
                <a:latin typeface="Calibri"/>
                <a:ea typeface="Calibri"/>
                <a:cs typeface="Calibri"/>
                <a:sym typeface="Calibri"/>
              </a:rPr>
              <a:t> values. We can see that important features like Family History, Financial stress, Academic pressure which are known factors which influence depression, but the model isn’t affected by those. The reason why this is happening may be due to the model learning the </a:t>
            </a:r>
            <a:r>
              <a:rPr lang="en-US" sz="1800">
                <a:latin typeface="Calibri"/>
                <a:ea typeface="Calibri"/>
                <a:cs typeface="Calibri"/>
                <a:sym typeface="Calibri"/>
              </a:rPr>
              <a:t>correlation</a:t>
            </a:r>
            <a:r>
              <a:rPr lang="en-US" sz="1800">
                <a:latin typeface="Calibri"/>
                <a:ea typeface="Calibri"/>
                <a:cs typeface="Calibri"/>
                <a:sym typeface="Calibri"/>
              </a:rPr>
              <a:t> in data and finding specific patterns in distribution instead of actually representing real causes. It only tells how the model makes the predictions.</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This is why it’s not </a:t>
            </a:r>
            <a:r>
              <a:rPr lang="en-US" sz="1800">
                <a:latin typeface="Calibri"/>
                <a:ea typeface="Calibri"/>
                <a:cs typeface="Calibri"/>
                <a:sym typeface="Calibri"/>
              </a:rPr>
              <a:t>enough</a:t>
            </a:r>
            <a:r>
              <a:rPr lang="en-US" sz="1800">
                <a:latin typeface="Calibri"/>
                <a:ea typeface="Calibri"/>
                <a:cs typeface="Calibri"/>
                <a:sym typeface="Calibri"/>
              </a:rPr>
              <a:t> to just use shapely or any other feature importance metrics, and we should include some causality analysis when trying to explain the factors behind a phenomenon.</a:t>
            </a:r>
            <a:endParaRPr sz="18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0"/>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7" name="Google Shape;377;p30"/>
          <p:cNvGrpSpPr/>
          <p:nvPr/>
        </p:nvGrpSpPr>
        <p:grpSpPr>
          <a:xfrm>
            <a:off x="0" y="6492875"/>
            <a:ext cx="12192000" cy="365125"/>
            <a:chOff x="0" y="6492875"/>
            <a:chExt cx="12192000" cy="365125"/>
          </a:xfrm>
        </p:grpSpPr>
        <p:sp>
          <p:nvSpPr>
            <p:cNvPr id="378" name="Google Shape;378;p30"/>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0"/>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80" name="Google Shape;380;p30"/>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381" name="Google Shape;381;p30"/>
          <p:cNvSpPr txBox="1"/>
          <p:nvPr/>
        </p:nvSpPr>
        <p:spPr>
          <a:xfrm>
            <a:off x="114850" y="83850"/>
            <a:ext cx="1357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sp>
        <p:nvSpPr>
          <p:cNvPr id="382" name="Google Shape;382;p30"/>
          <p:cNvSpPr txBox="1"/>
          <p:nvPr/>
        </p:nvSpPr>
        <p:spPr>
          <a:xfrm>
            <a:off x="-113750" y="357475"/>
            <a:ext cx="12192000" cy="7080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Clr>
                <a:srgbClr val="000000"/>
              </a:buClr>
              <a:buSzPts val="4400"/>
              <a:buFont typeface="Arial"/>
              <a:buNone/>
            </a:pPr>
            <a:r>
              <a:rPr b="1" lang="en-US" sz="3400">
                <a:solidFill>
                  <a:schemeClr val="dk1"/>
                </a:solidFill>
              </a:rPr>
              <a:t>What Actually Affects Depression?</a:t>
            </a:r>
            <a:endParaRPr b="1" i="0" sz="3400" u="none" cap="none" strike="noStrike">
              <a:solidFill>
                <a:srgbClr val="000000"/>
              </a:solidFill>
              <a:latin typeface="Calibri"/>
              <a:ea typeface="Calibri"/>
              <a:cs typeface="Calibri"/>
              <a:sym typeface="Calibri"/>
            </a:endParaRPr>
          </a:p>
        </p:txBody>
      </p:sp>
      <p:sp>
        <p:nvSpPr>
          <p:cNvPr id="383" name="Google Shape;383;p30"/>
          <p:cNvSpPr txBox="1"/>
          <p:nvPr/>
        </p:nvSpPr>
        <p:spPr>
          <a:xfrm>
            <a:off x="493500" y="1566350"/>
            <a:ext cx="11532000" cy="474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2100">
                <a:latin typeface="Calibri"/>
                <a:ea typeface="Calibri"/>
                <a:cs typeface="Calibri"/>
                <a:sym typeface="Calibri"/>
              </a:rPr>
              <a:t>Having </a:t>
            </a:r>
            <a:r>
              <a:rPr b="1" lang="en-US" sz="2100">
                <a:latin typeface="Calibri"/>
                <a:ea typeface="Calibri"/>
                <a:cs typeface="Calibri"/>
                <a:sym typeface="Calibri"/>
              </a:rPr>
              <a:t>suicidal thoughts</a:t>
            </a:r>
            <a:r>
              <a:rPr lang="en-US" sz="2100">
                <a:latin typeface="Calibri"/>
                <a:ea typeface="Calibri"/>
                <a:cs typeface="Calibri"/>
                <a:sym typeface="Calibri"/>
              </a:rPr>
              <a:t> emerged as the strongest predictor of depression, contributing the most</a:t>
            </a:r>
            <a:endParaRPr sz="21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100">
                <a:latin typeface="Calibri"/>
                <a:ea typeface="Calibri"/>
                <a:cs typeface="Calibri"/>
                <a:sym typeface="Calibri"/>
              </a:rPr>
              <a:t>to the overall risk.</a:t>
            </a:r>
            <a:endParaRPr sz="21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100">
                <a:latin typeface="Calibri"/>
                <a:ea typeface="Calibri"/>
                <a:cs typeface="Calibri"/>
                <a:sym typeface="Calibri"/>
              </a:rPr>
              <a:t>• </a:t>
            </a:r>
            <a:r>
              <a:rPr b="1" lang="en-US" sz="2100">
                <a:latin typeface="Calibri"/>
                <a:ea typeface="Calibri"/>
                <a:cs typeface="Calibri"/>
                <a:sym typeface="Calibri"/>
              </a:rPr>
              <a:t>Academic pressure</a:t>
            </a:r>
            <a:r>
              <a:rPr lang="en-US" sz="2100">
                <a:latin typeface="Calibri"/>
                <a:ea typeface="Calibri"/>
                <a:cs typeface="Calibri"/>
                <a:sym typeface="Calibri"/>
              </a:rPr>
              <a:t> is another significant driver, indicating that the stress associated with academic</a:t>
            </a:r>
            <a:endParaRPr sz="21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100">
                <a:latin typeface="Calibri"/>
                <a:ea typeface="Calibri"/>
                <a:cs typeface="Calibri"/>
                <a:sym typeface="Calibri"/>
              </a:rPr>
              <a:t>demands may contribute meaningfully to depressive symptoms.</a:t>
            </a:r>
            <a:endParaRPr sz="21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100">
                <a:latin typeface="Calibri"/>
                <a:ea typeface="Calibri"/>
                <a:cs typeface="Calibri"/>
                <a:sym typeface="Calibri"/>
              </a:rPr>
              <a:t>• </a:t>
            </a:r>
            <a:r>
              <a:rPr b="1" lang="en-US" sz="2100">
                <a:latin typeface="Calibri"/>
                <a:ea typeface="Calibri"/>
                <a:cs typeface="Calibri"/>
                <a:sym typeface="Calibri"/>
              </a:rPr>
              <a:t>Work-study hours</a:t>
            </a:r>
            <a:r>
              <a:rPr lang="en-US" sz="2100">
                <a:latin typeface="Calibri"/>
                <a:ea typeface="Calibri"/>
                <a:cs typeface="Calibri"/>
                <a:sym typeface="Calibri"/>
              </a:rPr>
              <a:t> show a moderate association with depression, suggesting that excessive work-</a:t>
            </a:r>
            <a:endParaRPr sz="21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100">
                <a:latin typeface="Calibri"/>
                <a:ea typeface="Calibri"/>
                <a:cs typeface="Calibri"/>
                <a:sym typeface="Calibri"/>
              </a:rPr>
              <a:t>load or poor time balance may impact mental well-being.</a:t>
            </a:r>
            <a:endParaRPr sz="21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100">
                <a:latin typeface="Calibri"/>
                <a:ea typeface="Calibri"/>
                <a:cs typeface="Calibri"/>
                <a:sym typeface="Calibri"/>
              </a:rPr>
              <a:t>•</a:t>
            </a:r>
            <a:r>
              <a:rPr b="1" lang="en-US" sz="2100">
                <a:latin typeface="Calibri"/>
                <a:ea typeface="Calibri"/>
                <a:cs typeface="Calibri"/>
                <a:sym typeface="Calibri"/>
              </a:rPr>
              <a:t> Protective factors</a:t>
            </a:r>
            <a:r>
              <a:rPr lang="en-US" sz="2100">
                <a:latin typeface="Calibri"/>
                <a:ea typeface="Calibri"/>
                <a:cs typeface="Calibri"/>
                <a:sym typeface="Calibri"/>
              </a:rPr>
              <a:t> include </a:t>
            </a:r>
            <a:r>
              <a:rPr b="1" lang="en-US" sz="2100">
                <a:latin typeface="Calibri"/>
                <a:ea typeface="Calibri"/>
                <a:cs typeface="Calibri"/>
                <a:sym typeface="Calibri"/>
              </a:rPr>
              <a:t>age</a:t>
            </a:r>
            <a:r>
              <a:rPr lang="en-US" sz="2100">
                <a:latin typeface="Calibri"/>
                <a:ea typeface="Calibri"/>
                <a:cs typeface="Calibri"/>
                <a:sym typeface="Calibri"/>
              </a:rPr>
              <a:t> with older individuals showing a reduced likelihood of depression, and</a:t>
            </a:r>
            <a:endParaRPr sz="21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100">
                <a:latin typeface="Calibri"/>
                <a:ea typeface="Calibri"/>
                <a:cs typeface="Calibri"/>
                <a:sym typeface="Calibri"/>
              </a:rPr>
              <a:t>study satisfaction, where higher satisfaction levels are linked with lower risk. These findings point to</a:t>
            </a:r>
            <a:endParaRPr sz="21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100">
                <a:latin typeface="Calibri"/>
                <a:ea typeface="Calibri"/>
                <a:cs typeface="Calibri"/>
                <a:sym typeface="Calibri"/>
              </a:rPr>
              <a:t>the importance of emotional maturity and perceived academic fulfillment in mental health outcomes.</a:t>
            </a:r>
            <a:endParaRPr sz="21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100">
                <a:latin typeface="Calibri"/>
                <a:ea typeface="Calibri"/>
                <a:cs typeface="Calibri"/>
                <a:sym typeface="Calibri"/>
              </a:rPr>
              <a:t>• Some variables, such as sleep duration, CGPA, and gender, demonstrated minimal or no clear</a:t>
            </a:r>
            <a:endParaRPr sz="21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100">
                <a:latin typeface="Calibri"/>
                <a:ea typeface="Calibri"/>
                <a:cs typeface="Calibri"/>
                <a:sym typeface="Calibri"/>
              </a:rPr>
              <a:t>impact on depression in our model. This suggests that these factors are less predictive in this context</a:t>
            </a:r>
            <a:endParaRPr sz="21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100">
                <a:latin typeface="Calibri"/>
                <a:ea typeface="Calibri"/>
                <a:cs typeface="Calibri"/>
                <a:sym typeface="Calibri"/>
              </a:rPr>
              <a:t>or not well captured by the dataset.</a:t>
            </a:r>
            <a:endParaRPr sz="21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1"/>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9" name="Google Shape;389;p31"/>
          <p:cNvGrpSpPr/>
          <p:nvPr/>
        </p:nvGrpSpPr>
        <p:grpSpPr>
          <a:xfrm>
            <a:off x="0" y="6492875"/>
            <a:ext cx="12192000" cy="365125"/>
            <a:chOff x="0" y="6492875"/>
            <a:chExt cx="12192000" cy="365125"/>
          </a:xfrm>
        </p:grpSpPr>
        <p:sp>
          <p:nvSpPr>
            <p:cNvPr id="390" name="Google Shape;390;p31"/>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1"/>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92" name="Google Shape;392;p31"/>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393" name="Google Shape;393;p31"/>
          <p:cNvSpPr txBox="1"/>
          <p:nvPr/>
        </p:nvSpPr>
        <p:spPr>
          <a:xfrm>
            <a:off x="114850" y="83850"/>
            <a:ext cx="1357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sp>
        <p:nvSpPr>
          <p:cNvPr id="394" name="Google Shape;394;p31"/>
          <p:cNvSpPr txBox="1"/>
          <p:nvPr/>
        </p:nvSpPr>
        <p:spPr>
          <a:xfrm>
            <a:off x="-113750" y="357475"/>
            <a:ext cx="12192000" cy="6771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Clr>
                <a:srgbClr val="000000"/>
              </a:buClr>
              <a:buSzPts val="4400"/>
              <a:buFont typeface="Arial"/>
              <a:buNone/>
            </a:pPr>
            <a:r>
              <a:rPr b="1" lang="en-US" sz="3200">
                <a:solidFill>
                  <a:schemeClr val="dk1"/>
                </a:solidFill>
              </a:rPr>
              <a:t>How to Reduce Depression</a:t>
            </a:r>
            <a:endParaRPr b="1" i="0" sz="3200" u="none" cap="none" strike="noStrike">
              <a:solidFill>
                <a:srgbClr val="000000"/>
              </a:solidFill>
              <a:latin typeface="Calibri"/>
              <a:ea typeface="Calibri"/>
              <a:cs typeface="Calibri"/>
              <a:sym typeface="Calibri"/>
            </a:endParaRPr>
          </a:p>
        </p:txBody>
      </p:sp>
      <p:sp>
        <p:nvSpPr>
          <p:cNvPr id="395" name="Google Shape;395;p31"/>
          <p:cNvSpPr txBox="1"/>
          <p:nvPr/>
        </p:nvSpPr>
        <p:spPr>
          <a:xfrm>
            <a:off x="3429000" y="1786850"/>
            <a:ext cx="7556700" cy="3232500"/>
          </a:xfrm>
          <a:prstGeom prst="rect">
            <a:avLst/>
          </a:prstGeom>
          <a:noFill/>
          <a:ln>
            <a:noFill/>
          </a:ln>
        </p:spPr>
        <p:txBody>
          <a:bodyPr anchorCtr="0" anchor="t" bIns="91425" lIns="91425" spcFirstLastPara="1" rIns="91425" wrap="square" tIns="91425">
            <a:spAutoFit/>
          </a:bodyPr>
          <a:lstStyle/>
          <a:p>
            <a:pPr indent="0" lvl="0" marL="3200400" rtl="0" algn="l">
              <a:spcBef>
                <a:spcPts val="0"/>
              </a:spcBef>
              <a:spcAft>
                <a:spcPts val="0"/>
              </a:spcAft>
              <a:buClr>
                <a:schemeClr val="dk1"/>
              </a:buClr>
              <a:buSzPts val="1100"/>
              <a:buFont typeface="Arial"/>
              <a:buNone/>
            </a:pPr>
            <a:r>
              <a:rPr b="1" lang="en-US" sz="2200">
                <a:solidFill>
                  <a:schemeClr val="dk1"/>
                </a:solidFill>
                <a:latin typeface="Calibri"/>
                <a:ea typeface="Calibri"/>
                <a:cs typeface="Calibri"/>
                <a:sym typeface="Calibri"/>
              </a:rPr>
              <a:t>• Study Satisfaction:</a:t>
            </a:r>
            <a:endParaRPr b="1" sz="2200">
              <a:solidFill>
                <a:schemeClr val="dk1"/>
              </a:solidFill>
              <a:latin typeface="Calibri"/>
              <a:ea typeface="Calibri"/>
              <a:cs typeface="Calibri"/>
              <a:sym typeface="Calibri"/>
            </a:endParaRPr>
          </a:p>
          <a:p>
            <a:pPr indent="0" lvl="0" marL="3657600" rtl="0" algn="l">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Improve teaching styles</a:t>
            </a:r>
            <a:endParaRPr sz="2200">
              <a:solidFill>
                <a:schemeClr val="dk1"/>
              </a:solidFill>
              <a:latin typeface="Calibri"/>
              <a:ea typeface="Calibri"/>
              <a:cs typeface="Calibri"/>
              <a:sym typeface="Calibri"/>
            </a:endParaRPr>
          </a:p>
          <a:p>
            <a:pPr indent="0" lvl="0" marL="3657600" rtl="0" algn="l">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Increase student engagement</a:t>
            </a:r>
            <a:endParaRPr sz="2200">
              <a:solidFill>
                <a:schemeClr val="dk1"/>
              </a:solidFill>
              <a:latin typeface="Calibri"/>
              <a:ea typeface="Calibri"/>
              <a:cs typeface="Calibri"/>
              <a:sym typeface="Calibri"/>
            </a:endParaRPr>
          </a:p>
          <a:p>
            <a:pPr indent="0" lvl="0" marL="3657600" rtl="0" algn="l">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Hands-on learning approaches</a:t>
            </a:r>
            <a:endParaRPr sz="2200">
              <a:solidFill>
                <a:schemeClr val="dk1"/>
              </a:solidFill>
              <a:latin typeface="Calibri"/>
              <a:ea typeface="Calibri"/>
              <a:cs typeface="Calibri"/>
              <a:sym typeface="Calibri"/>
            </a:endParaRPr>
          </a:p>
          <a:p>
            <a:pPr indent="0" lvl="0" marL="3657600" rtl="0" algn="l">
              <a:spcBef>
                <a:spcPts val="0"/>
              </a:spcBef>
              <a:spcAft>
                <a:spcPts val="0"/>
              </a:spcAft>
              <a:buClr>
                <a:schemeClr val="dk1"/>
              </a:buClr>
              <a:buSzPts val="1100"/>
              <a:buFont typeface="Arial"/>
              <a:buNone/>
            </a:pPr>
            <a:r>
              <a:t/>
            </a:r>
            <a:endParaRPr sz="2200">
              <a:solidFill>
                <a:schemeClr val="dk1"/>
              </a:solidFill>
              <a:latin typeface="Calibri"/>
              <a:ea typeface="Calibri"/>
              <a:cs typeface="Calibri"/>
              <a:sym typeface="Calibri"/>
            </a:endParaRPr>
          </a:p>
          <a:p>
            <a:pPr indent="0" lvl="0" marL="3200400" rtl="0" algn="l">
              <a:spcBef>
                <a:spcPts val="0"/>
              </a:spcBef>
              <a:spcAft>
                <a:spcPts val="0"/>
              </a:spcAft>
              <a:buClr>
                <a:schemeClr val="dk1"/>
              </a:buClr>
              <a:buSzPts val="1100"/>
              <a:buFont typeface="Arial"/>
              <a:buNone/>
            </a:pPr>
            <a:r>
              <a:rPr b="1" lang="en-US" sz="2200">
                <a:solidFill>
                  <a:schemeClr val="dk1"/>
                </a:solidFill>
                <a:latin typeface="Calibri"/>
                <a:ea typeface="Calibri"/>
                <a:cs typeface="Calibri"/>
                <a:sym typeface="Calibri"/>
              </a:rPr>
              <a:t>• Work-Study Balance:</a:t>
            </a:r>
            <a:endParaRPr b="1" sz="2200">
              <a:solidFill>
                <a:schemeClr val="dk1"/>
              </a:solidFill>
              <a:latin typeface="Calibri"/>
              <a:ea typeface="Calibri"/>
              <a:cs typeface="Calibri"/>
              <a:sym typeface="Calibri"/>
            </a:endParaRPr>
          </a:p>
          <a:p>
            <a:pPr indent="0" lvl="0" marL="3657600" rtl="0" algn="l">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Encourage sports participation</a:t>
            </a:r>
            <a:endParaRPr sz="2200">
              <a:solidFill>
                <a:schemeClr val="dk1"/>
              </a:solidFill>
              <a:latin typeface="Calibri"/>
              <a:ea typeface="Calibri"/>
              <a:cs typeface="Calibri"/>
              <a:sym typeface="Calibri"/>
            </a:endParaRPr>
          </a:p>
          <a:p>
            <a:pPr indent="0" lvl="0" marL="3657600" rtl="0" algn="l">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Promote healthy time management</a:t>
            </a:r>
            <a:endParaRPr sz="1900">
              <a:latin typeface="Calibri"/>
              <a:ea typeface="Calibri"/>
              <a:cs typeface="Calibri"/>
              <a:sym typeface="Calibri"/>
            </a:endParaRPr>
          </a:p>
        </p:txBody>
      </p:sp>
      <p:sp>
        <p:nvSpPr>
          <p:cNvPr id="396" name="Google Shape;396;p31"/>
          <p:cNvSpPr txBox="1"/>
          <p:nvPr/>
        </p:nvSpPr>
        <p:spPr>
          <a:xfrm>
            <a:off x="-2505275" y="1110800"/>
            <a:ext cx="10773600" cy="2898600"/>
          </a:xfrm>
          <a:prstGeom prst="rect">
            <a:avLst/>
          </a:prstGeom>
          <a:noFill/>
          <a:ln>
            <a:noFill/>
          </a:ln>
        </p:spPr>
        <p:txBody>
          <a:bodyPr anchorCtr="0" anchor="t" bIns="91425" lIns="91425" spcFirstLastPara="1" rIns="91425" wrap="square" tIns="91425">
            <a:noAutofit/>
          </a:bodyPr>
          <a:lstStyle/>
          <a:p>
            <a:pPr indent="0" lvl="0" marL="2743200" rtl="0" algn="l">
              <a:spcBef>
                <a:spcPts val="0"/>
              </a:spcBef>
              <a:spcAft>
                <a:spcPts val="0"/>
              </a:spcAft>
              <a:buClr>
                <a:schemeClr val="dk1"/>
              </a:buClr>
              <a:buSzPts val="1100"/>
              <a:buFont typeface="Arial"/>
              <a:buNone/>
            </a:pPr>
            <a:r>
              <a:rPr b="1" lang="en-US" sz="2500">
                <a:latin typeface="Calibri"/>
                <a:ea typeface="Calibri"/>
                <a:cs typeface="Calibri"/>
                <a:sym typeface="Calibri"/>
              </a:rPr>
              <a:t>Evidence-based intervention strategies:</a:t>
            </a:r>
            <a:endParaRPr b="1" sz="2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2500">
              <a:latin typeface="Calibri"/>
              <a:ea typeface="Calibri"/>
              <a:cs typeface="Calibri"/>
              <a:sym typeface="Calibri"/>
            </a:endParaRPr>
          </a:p>
          <a:p>
            <a:pPr indent="0" lvl="0" marL="3200400" rtl="0" algn="l">
              <a:spcBef>
                <a:spcPts val="0"/>
              </a:spcBef>
              <a:spcAft>
                <a:spcPts val="0"/>
              </a:spcAft>
              <a:buClr>
                <a:schemeClr val="dk1"/>
              </a:buClr>
              <a:buSzPts val="1100"/>
              <a:buFont typeface="Arial"/>
              <a:buNone/>
            </a:pPr>
            <a:r>
              <a:rPr b="1" lang="en-US" sz="2200">
                <a:latin typeface="Calibri"/>
                <a:ea typeface="Calibri"/>
                <a:cs typeface="Calibri"/>
                <a:sym typeface="Calibri"/>
              </a:rPr>
              <a:t>• Academic Pressure:</a:t>
            </a:r>
            <a:endParaRPr b="1" sz="2200">
              <a:latin typeface="Calibri"/>
              <a:ea typeface="Calibri"/>
              <a:cs typeface="Calibri"/>
              <a:sym typeface="Calibri"/>
            </a:endParaRPr>
          </a:p>
          <a:p>
            <a:pPr indent="0" lvl="0" marL="3657600" rtl="0" algn="l">
              <a:spcBef>
                <a:spcPts val="0"/>
              </a:spcBef>
              <a:spcAft>
                <a:spcPts val="0"/>
              </a:spcAft>
              <a:buClr>
                <a:schemeClr val="dk1"/>
              </a:buClr>
              <a:buSzPts val="1100"/>
              <a:buFont typeface="Arial"/>
              <a:buNone/>
            </a:pPr>
            <a:r>
              <a:rPr lang="en-US" sz="2200">
                <a:latin typeface="Calibri"/>
                <a:ea typeface="Calibri"/>
                <a:cs typeface="Calibri"/>
                <a:sym typeface="Calibri"/>
              </a:rPr>
              <a:t>• Reduce workload</a:t>
            </a:r>
            <a:endParaRPr sz="2200">
              <a:latin typeface="Calibri"/>
              <a:ea typeface="Calibri"/>
              <a:cs typeface="Calibri"/>
              <a:sym typeface="Calibri"/>
            </a:endParaRPr>
          </a:p>
          <a:p>
            <a:pPr indent="0" lvl="0" marL="3657600" rtl="0" algn="l">
              <a:spcBef>
                <a:spcPts val="0"/>
              </a:spcBef>
              <a:spcAft>
                <a:spcPts val="0"/>
              </a:spcAft>
              <a:buClr>
                <a:schemeClr val="dk1"/>
              </a:buClr>
              <a:buSzPts val="1100"/>
              <a:buFont typeface="Arial"/>
              <a:buNone/>
            </a:pPr>
            <a:r>
              <a:rPr lang="en-US" sz="2200">
                <a:latin typeface="Calibri"/>
                <a:ea typeface="Calibri"/>
                <a:cs typeface="Calibri"/>
                <a:sym typeface="Calibri"/>
              </a:rPr>
              <a:t>• Enhance support systems</a:t>
            </a:r>
            <a:endParaRPr sz="2200">
              <a:latin typeface="Calibri"/>
              <a:ea typeface="Calibri"/>
              <a:cs typeface="Calibri"/>
              <a:sym typeface="Calibri"/>
            </a:endParaRPr>
          </a:p>
          <a:p>
            <a:pPr indent="0" lvl="0" marL="3657600" rtl="0" algn="l">
              <a:spcBef>
                <a:spcPts val="0"/>
              </a:spcBef>
              <a:spcAft>
                <a:spcPts val="0"/>
              </a:spcAft>
              <a:buClr>
                <a:schemeClr val="dk1"/>
              </a:buClr>
              <a:buSzPts val="1100"/>
              <a:buFont typeface="Arial"/>
              <a:buNone/>
            </a:pPr>
            <a:r>
              <a:rPr lang="en-US" sz="2200">
                <a:latin typeface="Calibri"/>
                <a:ea typeface="Calibri"/>
                <a:cs typeface="Calibri"/>
                <a:sym typeface="Calibri"/>
              </a:rPr>
              <a:t>• Educate parents about mental wellbeing</a:t>
            </a:r>
            <a:endParaRPr sz="2200">
              <a:latin typeface="Calibri"/>
              <a:ea typeface="Calibri"/>
              <a:cs typeface="Calibri"/>
              <a:sym typeface="Calibri"/>
            </a:endParaRPr>
          </a:p>
          <a:p>
            <a:pPr indent="0" lvl="0" marL="3657600" rtl="0" algn="l">
              <a:spcBef>
                <a:spcPts val="0"/>
              </a:spcBef>
              <a:spcAft>
                <a:spcPts val="0"/>
              </a:spcAft>
              <a:buClr>
                <a:schemeClr val="dk1"/>
              </a:buClr>
              <a:buSzPts val="1100"/>
              <a:buFont typeface="Arial"/>
              <a:buNone/>
            </a:pPr>
            <a:r>
              <a:t/>
            </a:r>
            <a:endParaRPr sz="2200">
              <a:latin typeface="Calibri"/>
              <a:ea typeface="Calibri"/>
              <a:cs typeface="Calibri"/>
              <a:sym typeface="Calibri"/>
            </a:endParaRPr>
          </a:p>
          <a:p>
            <a:pPr indent="0" lvl="0" marL="3200400" rtl="0" algn="l">
              <a:spcBef>
                <a:spcPts val="0"/>
              </a:spcBef>
              <a:spcAft>
                <a:spcPts val="0"/>
              </a:spcAft>
              <a:buClr>
                <a:schemeClr val="dk1"/>
              </a:buClr>
              <a:buSzPts val="1100"/>
              <a:buFont typeface="Arial"/>
              <a:buNone/>
            </a:pPr>
            <a:r>
              <a:rPr b="1" lang="en-US" sz="2200">
                <a:latin typeface="Calibri"/>
                <a:ea typeface="Calibri"/>
                <a:cs typeface="Calibri"/>
                <a:sym typeface="Calibri"/>
              </a:rPr>
              <a:t>• Suicidal Thoughts:</a:t>
            </a:r>
            <a:endParaRPr b="1" sz="2200">
              <a:latin typeface="Calibri"/>
              <a:ea typeface="Calibri"/>
              <a:cs typeface="Calibri"/>
              <a:sym typeface="Calibri"/>
            </a:endParaRPr>
          </a:p>
          <a:p>
            <a:pPr indent="0" lvl="0" marL="3657600" rtl="0" algn="l">
              <a:spcBef>
                <a:spcPts val="0"/>
              </a:spcBef>
              <a:spcAft>
                <a:spcPts val="0"/>
              </a:spcAft>
              <a:buClr>
                <a:schemeClr val="dk1"/>
              </a:buClr>
              <a:buSzPts val="1100"/>
              <a:buFont typeface="Arial"/>
              <a:buNone/>
            </a:pPr>
            <a:r>
              <a:rPr lang="en-US" sz="2200">
                <a:latin typeface="Calibri"/>
                <a:ea typeface="Calibri"/>
                <a:cs typeface="Calibri"/>
                <a:sym typeface="Calibri"/>
              </a:rPr>
              <a:t>• Increase access to counseling services</a:t>
            </a:r>
            <a:endParaRPr sz="2200">
              <a:latin typeface="Calibri"/>
              <a:ea typeface="Calibri"/>
              <a:cs typeface="Calibri"/>
              <a:sym typeface="Calibri"/>
            </a:endParaRPr>
          </a:p>
          <a:p>
            <a:pPr indent="0" lvl="0" marL="3657600" rtl="0" algn="l">
              <a:spcBef>
                <a:spcPts val="0"/>
              </a:spcBef>
              <a:spcAft>
                <a:spcPts val="0"/>
              </a:spcAft>
              <a:buClr>
                <a:schemeClr val="dk1"/>
              </a:buClr>
              <a:buSzPts val="1100"/>
              <a:buFont typeface="Arial"/>
              <a:buNone/>
            </a:pPr>
            <a:r>
              <a:rPr lang="en-US" sz="2200">
                <a:latin typeface="Calibri"/>
                <a:ea typeface="Calibri"/>
                <a:cs typeface="Calibri"/>
                <a:sym typeface="Calibri"/>
              </a:rPr>
              <a:t>• Early identification through screening</a:t>
            </a:r>
            <a:endParaRPr sz="22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200">
              <a:latin typeface="Calibri"/>
              <a:ea typeface="Calibri"/>
              <a:cs typeface="Calibri"/>
              <a:sym typeface="Calibri"/>
            </a:endParaRPr>
          </a:p>
          <a:p>
            <a:pPr indent="0" lvl="0" marL="3657600" rtl="0" algn="l">
              <a:spcBef>
                <a:spcPts val="0"/>
              </a:spcBef>
              <a:spcAft>
                <a:spcPts val="0"/>
              </a:spcAft>
              <a:buNone/>
            </a:pPr>
            <a:r>
              <a:t/>
            </a:r>
            <a:endParaRPr sz="22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2"/>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2" name="Google Shape;402;p32"/>
          <p:cNvGrpSpPr/>
          <p:nvPr/>
        </p:nvGrpSpPr>
        <p:grpSpPr>
          <a:xfrm>
            <a:off x="0" y="6492875"/>
            <a:ext cx="12192000" cy="365125"/>
            <a:chOff x="0" y="6492875"/>
            <a:chExt cx="12192000" cy="365125"/>
          </a:xfrm>
        </p:grpSpPr>
        <p:sp>
          <p:nvSpPr>
            <p:cNvPr id="403" name="Google Shape;403;p32"/>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2"/>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5" name="Google Shape;405;p32"/>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406" name="Google Shape;406;p32"/>
          <p:cNvSpPr txBox="1"/>
          <p:nvPr/>
        </p:nvSpPr>
        <p:spPr>
          <a:xfrm>
            <a:off x="114850" y="83850"/>
            <a:ext cx="1357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sp>
        <p:nvSpPr>
          <p:cNvPr id="407" name="Google Shape;407;p32"/>
          <p:cNvSpPr txBox="1"/>
          <p:nvPr/>
        </p:nvSpPr>
        <p:spPr>
          <a:xfrm>
            <a:off x="-113750" y="357475"/>
            <a:ext cx="12192000" cy="6927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Clr>
                <a:srgbClr val="000000"/>
              </a:buClr>
              <a:buSzPts val="4400"/>
              <a:buFont typeface="Arial"/>
              <a:buNone/>
            </a:pPr>
            <a:r>
              <a:rPr b="1" lang="en-US" sz="3300">
                <a:solidFill>
                  <a:schemeClr val="dk1"/>
                </a:solidFill>
              </a:rPr>
              <a:t>Ethical Considerations</a:t>
            </a:r>
            <a:endParaRPr b="1" i="0" sz="3300" u="none" cap="none" strike="noStrike">
              <a:solidFill>
                <a:srgbClr val="000000"/>
              </a:solidFill>
              <a:latin typeface="Calibri"/>
              <a:ea typeface="Calibri"/>
              <a:cs typeface="Calibri"/>
              <a:sym typeface="Calibri"/>
            </a:endParaRPr>
          </a:p>
        </p:txBody>
      </p:sp>
      <p:sp>
        <p:nvSpPr>
          <p:cNvPr id="408" name="Google Shape;408;p32"/>
          <p:cNvSpPr txBox="1"/>
          <p:nvPr/>
        </p:nvSpPr>
        <p:spPr>
          <a:xfrm>
            <a:off x="300525" y="909125"/>
            <a:ext cx="11687100" cy="545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Clr>
                <a:schemeClr val="dk1"/>
              </a:buClr>
              <a:buSzPts val="1100"/>
              <a:buFont typeface="Arial"/>
              <a:buNone/>
            </a:pPr>
            <a:r>
              <a:rPr b="1" lang="en-US" sz="2200">
                <a:solidFill>
                  <a:schemeClr val="dk1"/>
                </a:solidFill>
              </a:rPr>
              <a:t>Informed Consent</a:t>
            </a:r>
            <a:endParaRPr b="1" sz="2200">
              <a:solidFill>
                <a:schemeClr val="dk1"/>
              </a:solidFill>
            </a:endParaRPr>
          </a:p>
          <a:p>
            <a:pPr indent="-355600" lvl="0" marL="457200" rtl="0" algn="l">
              <a:lnSpc>
                <a:spcPct val="100000"/>
              </a:lnSpc>
              <a:spcBef>
                <a:spcPts val="1200"/>
              </a:spcBef>
              <a:spcAft>
                <a:spcPts val="0"/>
              </a:spcAft>
              <a:buClr>
                <a:schemeClr val="dk1"/>
              </a:buClr>
              <a:buSzPts val="2000"/>
              <a:buChar char="●"/>
            </a:pPr>
            <a:r>
              <a:rPr lang="en-US" sz="2000">
                <a:solidFill>
                  <a:schemeClr val="dk1"/>
                </a:solidFill>
              </a:rPr>
              <a:t>Clear communication about data usage</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US" sz="2000">
                <a:solidFill>
                  <a:schemeClr val="dk1"/>
                </a:solidFill>
              </a:rPr>
              <a:t>Option to opt-out without penalty</a:t>
            </a:r>
            <a:endParaRPr sz="20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US" sz="2200">
                <a:solidFill>
                  <a:schemeClr val="dk1"/>
                </a:solidFill>
              </a:rPr>
              <a:t>Data Protection</a:t>
            </a:r>
            <a:endParaRPr b="1" sz="2200">
              <a:solidFill>
                <a:schemeClr val="dk1"/>
              </a:solidFill>
            </a:endParaRPr>
          </a:p>
          <a:p>
            <a:pPr indent="-355600" lvl="0" marL="457200" rtl="0" algn="l">
              <a:lnSpc>
                <a:spcPct val="100000"/>
              </a:lnSpc>
              <a:spcBef>
                <a:spcPts val="1200"/>
              </a:spcBef>
              <a:spcAft>
                <a:spcPts val="0"/>
              </a:spcAft>
              <a:buClr>
                <a:schemeClr val="dk1"/>
              </a:buClr>
              <a:buSzPts val="2000"/>
              <a:buChar char="●"/>
            </a:pPr>
            <a:r>
              <a:rPr lang="en-US" sz="2000">
                <a:solidFill>
                  <a:schemeClr val="dk1"/>
                </a:solidFill>
              </a:rPr>
              <a:t>Robust safeguards against unauthorized access</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US" sz="2000">
                <a:solidFill>
                  <a:schemeClr val="dk1"/>
                </a:solidFill>
              </a:rPr>
              <a:t>Anonymization and encryption practices</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US" sz="2000">
                <a:solidFill>
                  <a:schemeClr val="dk1"/>
                </a:solidFill>
              </a:rPr>
              <a:t>Differential privacy techniques</a:t>
            </a:r>
            <a:endParaRPr sz="20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US" sz="2200">
                <a:solidFill>
                  <a:schemeClr val="dk1"/>
                </a:solidFill>
              </a:rPr>
              <a:t>Application Guidelines</a:t>
            </a:r>
            <a:endParaRPr b="1" sz="2200">
              <a:solidFill>
                <a:schemeClr val="dk1"/>
              </a:solidFill>
            </a:endParaRPr>
          </a:p>
          <a:p>
            <a:pPr indent="-355600" lvl="0" marL="457200" rtl="0" algn="l">
              <a:lnSpc>
                <a:spcPct val="100000"/>
              </a:lnSpc>
              <a:spcBef>
                <a:spcPts val="1200"/>
              </a:spcBef>
              <a:spcAft>
                <a:spcPts val="0"/>
              </a:spcAft>
              <a:buClr>
                <a:schemeClr val="dk1"/>
              </a:buClr>
              <a:buSzPts val="2000"/>
              <a:buChar char="●"/>
            </a:pPr>
            <a:r>
              <a:rPr lang="en-US" sz="2000">
                <a:solidFill>
                  <a:schemeClr val="dk1"/>
                </a:solidFill>
              </a:rPr>
              <a:t>Avoid misguided interventions based solely on correlations</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US" sz="2000">
                <a:solidFill>
                  <a:schemeClr val="dk1"/>
                </a:solidFill>
              </a:rPr>
              <a:t>Balance predictive and causal insights</a:t>
            </a:r>
            <a:endParaRPr sz="20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US" sz="2200">
                <a:solidFill>
                  <a:schemeClr val="dk1"/>
                </a:solidFill>
              </a:rPr>
              <a:t>Privacy-Preserving Machine Learning</a:t>
            </a:r>
            <a:endParaRPr b="1" sz="2200">
              <a:solidFill>
                <a:schemeClr val="dk1"/>
              </a:solidFill>
            </a:endParaRPr>
          </a:p>
          <a:p>
            <a:pPr indent="-355600" lvl="0" marL="457200" rtl="0" algn="l">
              <a:lnSpc>
                <a:spcPct val="100000"/>
              </a:lnSpc>
              <a:spcBef>
                <a:spcPts val="1200"/>
              </a:spcBef>
              <a:spcAft>
                <a:spcPts val="0"/>
              </a:spcAft>
              <a:buClr>
                <a:schemeClr val="dk1"/>
              </a:buClr>
              <a:buSzPts val="2000"/>
              <a:buChar char="●"/>
            </a:pPr>
            <a:r>
              <a:rPr lang="en-US" sz="2000">
                <a:solidFill>
                  <a:schemeClr val="dk1"/>
                </a:solidFill>
              </a:rPr>
              <a:t>Perform differentially private model training to protect user privacy</a:t>
            </a:r>
            <a:endParaRPr sz="2000">
              <a:solidFill>
                <a:schemeClr val="dk1"/>
              </a:solidFill>
            </a:endParaRPr>
          </a:p>
          <a:p>
            <a:pPr indent="-336550" lvl="0" marL="457200" rtl="0" algn="l">
              <a:lnSpc>
                <a:spcPct val="100000"/>
              </a:lnSpc>
              <a:spcBef>
                <a:spcPts val="0"/>
              </a:spcBef>
              <a:spcAft>
                <a:spcPts val="0"/>
              </a:spcAft>
              <a:buClr>
                <a:schemeClr val="dk1"/>
              </a:buClr>
              <a:buSzPts val="1700"/>
              <a:buChar char="●"/>
            </a:pPr>
            <a:r>
              <a:rPr lang="en-US" sz="2000">
                <a:solidFill>
                  <a:schemeClr val="dk1"/>
                </a:solidFill>
              </a:rPr>
              <a:t>Support “right to be forgotten” through machine unlearning</a:t>
            </a:r>
            <a:br>
              <a:rPr lang="en-US" sz="1100">
                <a:solidFill>
                  <a:schemeClr val="dk1"/>
                </a:solidFill>
              </a:rPr>
            </a:br>
            <a:endParaRPr sz="1100">
              <a:solidFill>
                <a:schemeClr val="dk1"/>
              </a:solidFill>
            </a:endParaRPr>
          </a:p>
          <a:p>
            <a:pPr indent="0" lvl="0" marL="0" rtl="0" algn="l">
              <a:spcBef>
                <a:spcPts val="1200"/>
              </a:spcBef>
              <a:spcAft>
                <a:spcPts val="0"/>
              </a:spcAft>
              <a:buNone/>
            </a:pPr>
            <a:r>
              <a:t/>
            </a:r>
            <a:endParaRPr b="1" sz="15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3"/>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4" name="Google Shape;414;p33"/>
          <p:cNvGrpSpPr/>
          <p:nvPr/>
        </p:nvGrpSpPr>
        <p:grpSpPr>
          <a:xfrm>
            <a:off x="0" y="6492875"/>
            <a:ext cx="12192000" cy="365125"/>
            <a:chOff x="0" y="6492875"/>
            <a:chExt cx="12192000" cy="365125"/>
          </a:xfrm>
        </p:grpSpPr>
        <p:sp>
          <p:nvSpPr>
            <p:cNvPr id="415" name="Google Shape;415;p33"/>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3"/>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7" name="Google Shape;417;p33"/>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418" name="Google Shape;418;p33"/>
          <p:cNvSpPr txBox="1"/>
          <p:nvPr/>
        </p:nvSpPr>
        <p:spPr>
          <a:xfrm>
            <a:off x="114850" y="83850"/>
            <a:ext cx="1357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sp>
        <p:nvSpPr>
          <p:cNvPr id="419" name="Google Shape;419;p33"/>
          <p:cNvSpPr txBox="1"/>
          <p:nvPr/>
        </p:nvSpPr>
        <p:spPr>
          <a:xfrm>
            <a:off x="-113750" y="586725"/>
            <a:ext cx="12192000" cy="59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3500">
                <a:solidFill>
                  <a:schemeClr val="dk1"/>
                </a:solidFill>
                <a:latin typeface="Calibri"/>
                <a:ea typeface="Calibri"/>
                <a:cs typeface="Calibri"/>
                <a:sym typeface="Calibri"/>
              </a:rPr>
              <a:t>Future Improvements</a:t>
            </a:r>
            <a:endParaRPr b="1" sz="4900">
              <a:solidFill>
                <a:schemeClr val="dk1"/>
              </a:solidFill>
            </a:endParaRPr>
          </a:p>
        </p:txBody>
      </p:sp>
      <p:sp>
        <p:nvSpPr>
          <p:cNvPr id="420" name="Google Shape;420;p33"/>
          <p:cNvSpPr txBox="1"/>
          <p:nvPr/>
        </p:nvSpPr>
        <p:spPr>
          <a:xfrm>
            <a:off x="1152400" y="1370575"/>
            <a:ext cx="9659700" cy="454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2300">
                <a:solidFill>
                  <a:schemeClr val="dk1"/>
                </a:solidFill>
                <a:latin typeface="Calibri"/>
                <a:ea typeface="Calibri"/>
                <a:cs typeface="Calibri"/>
                <a:sym typeface="Calibri"/>
              </a:rPr>
              <a:t>• Apply differentially private algorithms to create predictive models which ensures privacy of participants, thereby reducing hesitancy in people when it comes to sharing personal info..</a:t>
            </a:r>
            <a:endParaRPr sz="23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300">
                <a:solidFill>
                  <a:schemeClr val="dk1"/>
                </a:solidFill>
                <a:latin typeface="Calibri"/>
                <a:ea typeface="Calibri"/>
                <a:cs typeface="Calibri"/>
                <a:sym typeface="Calibri"/>
              </a:rPr>
              <a:t>• Obtain a much </a:t>
            </a:r>
            <a:r>
              <a:rPr b="1" lang="en-US" sz="2300">
                <a:solidFill>
                  <a:schemeClr val="dk1"/>
                </a:solidFill>
                <a:latin typeface="Calibri"/>
                <a:ea typeface="Calibri"/>
                <a:cs typeface="Calibri"/>
                <a:sym typeface="Calibri"/>
              </a:rPr>
              <a:t>diverse dataset</a:t>
            </a:r>
            <a:r>
              <a:rPr lang="en-US" sz="2300">
                <a:solidFill>
                  <a:schemeClr val="dk1"/>
                </a:solidFill>
                <a:latin typeface="Calibri"/>
                <a:ea typeface="Calibri"/>
                <a:cs typeface="Calibri"/>
                <a:sym typeface="Calibri"/>
              </a:rPr>
              <a:t> to train on and derive insights.</a:t>
            </a:r>
            <a:endParaRPr sz="23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300">
                <a:solidFill>
                  <a:schemeClr val="dk1"/>
                </a:solidFill>
                <a:latin typeface="Calibri"/>
                <a:ea typeface="Calibri"/>
                <a:cs typeface="Calibri"/>
                <a:sym typeface="Calibri"/>
              </a:rPr>
              <a:t>• Perform indepth multivariate analysis(only single variable has been done) on data to improve explainability and give a deeper insight on which factors affect depression, allowing actionable insights to be derived.</a:t>
            </a:r>
            <a:endParaRPr sz="23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300">
                <a:solidFill>
                  <a:schemeClr val="dk1"/>
                </a:solidFill>
                <a:latin typeface="Calibri"/>
                <a:ea typeface="Calibri"/>
                <a:cs typeface="Calibri"/>
                <a:sym typeface="Calibri"/>
              </a:rPr>
              <a:t>• Apply</a:t>
            </a:r>
            <a:r>
              <a:rPr b="1" lang="en-US" sz="2300">
                <a:solidFill>
                  <a:schemeClr val="dk1"/>
                </a:solidFill>
                <a:latin typeface="Calibri"/>
                <a:ea typeface="Calibri"/>
                <a:cs typeface="Calibri"/>
                <a:sym typeface="Calibri"/>
              </a:rPr>
              <a:t> advanced NN</a:t>
            </a:r>
            <a:r>
              <a:rPr lang="en-US" sz="2300">
                <a:solidFill>
                  <a:schemeClr val="dk1"/>
                </a:solidFill>
                <a:latin typeface="Calibri"/>
                <a:ea typeface="Calibri"/>
                <a:cs typeface="Calibri"/>
                <a:sym typeface="Calibri"/>
              </a:rPr>
              <a:t> - based algorithms like </a:t>
            </a:r>
            <a:r>
              <a:rPr b="1" lang="en-US" sz="2300">
                <a:solidFill>
                  <a:schemeClr val="dk1"/>
                </a:solidFill>
                <a:latin typeface="Calibri"/>
                <a:ea typeface="Calibri"/>
                <a:cs typeface="Calibri"/>
                <a:sym typeface="Calibri"/>
              </a:rPr>
              <a:t>SAINT, AutoNet, GANDALF, TabTransformer</a:t>
            </a:r>
            <a:r>
              <a:rPr lang="en-US" sz="2300">
                <a:solidFill>
                  <a:schemeClr val="dk1"/>
                </a:solidFill>
                <a:latin typeface="Calibri"/>
                <a:ea typeface="Calibri"/>
                <a:cs typeface="Calibri"/>
                <a:sym typeface="Calibri"/>
              </a:rPr>
              <a:t> which promises better accuracies compared to traditional tree based models. Also different combinations of ensembling can be experimented</a:t>
            </a:r>
            <a:endParaRPr sz="30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4"/>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6" name="Google Shape;426;p34"/>
          <p:cNvGrpSpPr/>
          <p:nvPr/>
        </p:nvGrpSpPr>
        <p:grpSpPr>
          <a:xfrm>
            <a:off x="0" y="6492875"/>
            <a:ext cx="12192000" cy="365125"/>
            <a:chOff x="0" y="6492875"/>
            <a:chExt cx="12192000" cy="365125"/>
          </a:xfrm>
        </p:grpSpPr>
        <p:sp>
          <p:nvSpPr>
            <p:cNvPr id="427" name="Google Shape;427;p34"/>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4"/>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9" name="Google Shape;429;p34"/>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430" name="Google Shape;430;p34"/>
          <p:cNvSpPr txBox="1"/>
          <p:nvPr/>
        </p:nvSpPr>
        <p:spPr>
          <a:xfrm>
            <a:off x="114850" y="83850"/>
            <a:ext cx="1357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sp>
        <p:nvSpPr>
          <p:cNvPr id="431" name="Google Shape;431;p34"/>
          <p:cNvSpPr txBox="1"/>
          <p:nvPr/>
        </p:nvSpPr>
        <p:spPr>
          <a:xfrm>
            <a:off x="-113750" y="357475"/>
            <a:ext cx="12192000" cy="6771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Clr>
                <a:srgbClr val="000000"/>
              </a:buClr>
              <a:buSzPts val="4400"/>
              <a:buFont typeface="Arial"/>
              <a:buNone/>
            </a:pPr>
            <a:r>
              <a:rPr b="1" lang="en-US" sz="3200">
                <a:solidFill>
                  <a:schemeClr val="dk1"/>
                </a:solidFill>
              </a:rPr>
              <a:t>Real-World Applications</a:t>
            </a:r>
            <a:endParaRPr b="1" i="0" sz="3200" u="none" cap="none" strike="noStrike">
              <a:solidFill>
                <a:srgbClr val="000000"/>
              </a:solidFill>
              <a:latin typeface="Calibri"/>
              <a:ea typeface="Calibri"/>
              <a:cs typeface="Calibri"/>
              <a:sym typeface="Calibri"/>
            </a:endParaRPr>
          </a:p>
        </p:txBody>
      </p:sp>
      <p:sp>
        <p:nvSpPr>
          <p:cNvPr id="432" name="Google Shape;432;p34"/>
          <p:cNvSpPr txBox="1"/>
          <p:nvPr/>
        </p:nvSpPr>
        <p:spPr>
          <a:xfrm>
            <a:off x="1040500" y="1179800"/>
            <a:ext cx="9883500" cy="45438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Char char="●"/>
            </a:pPr>
            <a:r>
              <a:rPr b="1" lang="en-US" sz="2100">
                <a:solidFill>
                  <a:schemeClr val="dk1"/>
                </a:solidFill>
              </a:rPr>
              <a:t>Early Identification</a:t>
            </a:r>
            <a:r>
              <a:rPr lang="en-US" sz="2100">
                <a:solidFill>
                  <a:schemeClr val="dk1"/>
                </a:solidFill>
              </a:rPr>
              <a:t>: Flag at-risk students before issues escalate.</a:t>
            </a:r>
            <a:br>
              <a:rPr lang="en-US" sz="2100">
                <a:solidFill>
                  <a:schemeClr val="dk1"/>
                </a:solidFill>
              </a:rPr>
            </a:br>
            <a:endParaRPr sz="2100">
              <a:solidFill>
                <a:schemeClr val="dk1"/>
              </a:solidFill>
            </a:endParaRPr>
          </a:p>
          <a:p>
            <a:pPr indent="-361950" lvl="0" marL="457200" rtl="0" algn="l">
              <a:spcBef>
                <a:spcPts val="0"/>
              </a:spcBef>
              <a:spcAft>
                <a:spcPts val="0"/>
              </a:spcAft>
              <a:buClr>
                <a:schemeClr val="dk1"/>
              </a:buClr>
              <a:buSzPts val="2100"/>
              <a:buChar char="●"/>
            </a:pPr>
            <a:r>
              <a:rPr b="1" lang="en-US" sz="2100">
                <a:solidFill>
                  <a:schemeClr val="dk1"/>
                </a:solidFill>
              </a:rPr>
              <a:t>Improving Student Outcomes</a:t>
            </a:r>
            <a:r>
              <a:rPr lang="en-US" sz="2100">
                <a:solidFill>
                  <a:schemeClr val="dk1"/>
                </a:solidFill>
              </a:rPr>
              <a:t>: Targeting causal drivers enables more effective mental health interventions in schools.</a:t>
            </a:r>
            <a:br>
              <a:rPr lang="en-US" sz="2100">
                <a:solidFill>
                  <a:schemeClr val="dk1"/>
                </a:solidFill>
              </a:rPr>
            </a:br>
            <a:endParaRPr sz="2100">
              <a:solidFill>
                <a:schemeClr val="dk1"/>
              </a:solidFill>
            </a:endParaRPr>
          </a:p>
          <a:p>
            <a:pPr indent="-361950" lvl="0" marL="457200" rtl="0" algn="l">
              <a:spcBef>
                <a:spcPts val="0"/>
              </a:spcBef>
              <a:spcAft>
                <a:spcPts val="0"/>
              </a:spcAft>
              <a:buClr>
                <a:schemeClr val="dk1"/>
              </a:buClr>
              <a:buSzPts val="2100"/>
              <a:buChar char="●"/>
            </a:pPr>
            <a:r>
              <a:rPr b="1" lang="en-US" sz="2100">
                <a:solidFill>
                  <a:schemeClr val="dk1"/>
                </a:solidFill>
              </a:rPr>
              <a:t>Policy and Program Development</a:t>
            </a:r>
            <a:r>
              <a:rPr lang="en-US" sz="2100">
                <a:solidFill>
                  <a:schemeClr val="dk1"/>
                </a:solidFill>
              </a:rPr>
              <a:t>: Data-driven insights guide ethical, tailored mental health policies.</a:t>
            </a:r>
            <a:br>
              <a:rPr lang="en-US" sz="2100">
                <a:solidFill>
                  <a:schemeClr val="dk1"/>
                </a:solidFill>
              </a:rPr>
            </a:br>
            <a:endParaRPr sz="2100">
              <a:solidFill>
                <a:schemeClr val="dk1"/>
              </a:solidFill>
            </a:endParaRPr>
          </a:p>
          <a:p>
            <a:pPr indent="-361950" lvl="0" marL="457200" rtl="0" algn="l">
              <a:spcBef>
                <a:spcPts val="0"/>
              </a:spcBef>
              <a:spcAft>
                <a:spcPts val="0"/>
              </a:spcAft>
              <a:buClr>
                <a:schemeClr val="dk1"/>
              </a:buClr>
              <a:buSzPts val="2100"/>
              <a:buChar char="●"/>
            </a:pPr>
            <a:r>
              <a:rPr b="1" lang="en-US" sz="2100">
                <a:solidFill>
                  <a:schemeClr val="dk1"/>
                </a:solidFill>
              </a:rPr>
              <a:t>Resource Allocation</a:t>
            </a:r>
            <a:r>
              <a:rPr lang="en-US" sz="2100">
                <a:solidFill>
                  <a:schemeClr val="dk1"/>
                </a:solidFill>
              </a:rPr>
              <a:t>: Direct resources to most effective interventions.</a:t>
            </a:r>
            <a:br>
              <a:rPr lang="en-US" sz="2100">
                <a:solidFill>
                  <a:schemeClr val="dk1"/>
                </a:solidFill>
              </a:rPr>
            </a:br>
            <a:endParaRPr sz="2100">
              <a:solidFill>
                <a:schemeClr val="dk1"/>
              </a:solidFill>
            </a:endParaRPr>
          </a:p>
          <a:p>
            <a:pPr indent="-361950" lvl="0" marL="457200" rtl="0" algn="l">
              <a:spcBef>
                <a:spcPts val="0"/>
              </a:spcBef>
              <a:spcAft>
                <a:spcPts val="0"/>
              </a:spcAft>
              <a:buClr>
                <a:schemeClr val="dk1"/>
              </a:buClr>
              <a:buSzPts val="2100"/>
              <a:buChar char="●"/>
            </a:pPr>
            <a:r>
              <a:rPr b="1" lang="en-US" sz="2100">
                <a:solidFill>
                  <a:schemeClr val="dk1"/>
                </a:solidFill>
              </a:rPr>
              <a:t>Outcomes Measurement</a:t>
            </a:r>
            <a:r>
              <a:rPr lang="en-US" sz="2100">
                <a:solidFill>
                  <a:schemeClr val="dk1"/>
                </a:solidFill>
              </a:rPr>
              <a:t>: Track effectiveness of interventions.</a:t>
            </a:r>
            <a:br>
              <a:rPr lang="en-US" sz="2100">
                <a:solidFill>
                  <a:schemeClr val="dk1"/>
                </a:solidFill>
              </a:rPr>
            </a:br>
            <a:endParaRPr sz="2100">
              <a:solidFill>
                <a:schemeClr val="dk1"/>
              </a:solidFill>
            </a:endParaRPr>
          </a:p>
          <a:p>
            <a:pPr indent="-361950" lvl="0" marL="457200" rtl="0" algn="l">
              <a:spcBef>
                <a:spcPts val="0"/>
              </a:spcBef>
              <a:spcAft>
                <a:spcPts val="0"/>
              </a:spcAft>
              <a:buClr>
                <a:schemeClr val="dk1"/>
              </a:buClr>
              <a:buSzPts val="2100"/>
              <a:buChar char="●"/>
            </a:pPr>
            <a:r>
              <a:rPr b="1" lang="en-US" sz="2100">
                <a:solidFill>
                  <a:schemeClr val="dk1"/>
                </a:solidFill>
              </a:rPr>
              <a:t>Trust and Transparency</a:t>
            </a:r>
            <a:r>
              <a:rPr lang="en-US" sz="2100">
                <a:solidFill>
                  <a:schemeClr val="dk1"/>
                </a:solidFill>
              </a:rPr>
              <a:t>: Ensuring consent and data privacy builds long-term stakeholder trust</a:t>
            </a:r>
            <a:endParaRPr sz="35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5"/>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8" name="Google Shape;438;p35"/>
          <p:cNvGrpSpPr/>
          <p:nvPr/>
        </p:nvGrpSpPr>
        <p:grpSpPr>
          <a:xfrm>
            <a:off x="0" y="6492875"/>
            <a:ext cx="12192000" cy="365125"/>
            <a:chOff x="0" y="6492875"/>
            <a:chExt cx="12192000" cy="365125"/>
          </a:xfrm>
        </p:grpSpPr>
        <p:sp>
          <p:nvSpPr>
            <p:cNvPr id="439" name="Google Shape;439;p35"/>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5"/>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41" name="Google Shape;441;p35"/>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442" name="Google Shape;442;p35"/>
          <p:cNvSpPr txBox="1"/>
          <p:nvPr/>
        </p:nvSpPr>
        <p:spPr>
          <a:xfrm>
            <a:off x="114850" y="83850"/>
            <a:ext cx="1357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sp>
        <p:nvSpPr>
          <p:cNvPr id="443" name="Google Shape;443;p35"/>
          <p:cNvSpPr txBox="1"/>
          <p:nvPr/>
        </p:nvSpPr>
        <p:spPr>
          <a:xfrm>
            <a:off x="-113750" y="357475"/>
            <a:ext cx="12192000" cy="8619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Clr>
                <a:srgbClr val="000000"/>
              </a:buClr>
              <a:buSzPts val="4400"/>
              <a:buFont typeface="Arial"/>
              <a:buNone/>
            </a:pPr>
            <a:r>
              <a:rPr b="1" lang="en-US" sz="4400">
                <a:solidFill>
                  <a:schemeClr val="dk1"/>
                </a:solidFill>
              </a:rPr>
              <a:t>Thank You!</a:t>
            </a:r>
            <a:endParaRPr b="1" i="0" sz="4400" u="none" cap="none" strike="noStrike">
              <a:solidFill>
                <a:srgbClr val="000000"/>
              </a:solidFill>
              <a:latin typeface="Calibri"/>
              <a:ea typeface="Calibri"/>
              <a:cs typeface="Calibri"/>
              <a:sym typeface="Calibri"/>
            </a:endParaRPr>
          </a:p>
        </p:txBody>
      </p:sp>
      <p:sp>
        <p:nvSpPr>
          <p:cNvPr id="444" name="Google Shape;444;p35"/>
          <p:cNvSpPr txBox="1"/>
          <p:nvPr/>
        </p:nvSpPr>
        <p:spPr>
          <a:xfrm>
            <a:off x="3653075" y="2702900"/>
            <a:ext cx="5075100" cy="11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7000">
                <a:latin typeface="Calibri"/>
                <a:ea typeface="Calibri"/>
                <a:cs typeface="Calibri"/>
                <a:sym typeface="Calibri"/>
              </a:rPr>
              <a:t>Questions?</a:t>
            </a:r>
            <a:endParaRPr b="1" sz="70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 name="Shape 67"/>
        <p:cNvGrpSpPr/>
        <p:nvPr/>
      </p:nvGrpSpPr>
      <p:grpSpPr>
        <a:xfrm>
          <a:off x="0" y="0"/>
          <a:ext cx="0" cy="0"/>
          <a:chOff x="0" y="0"/>
          <a:chExt cx="0" cy="0"/>
        </a:xfrm>
      </p:grpSpPr>
      <p:sp>
        <p:nvSpPr>
          <p:cNvPr id="68" name="Google Shape;68;p9"/>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 name="Google Shape;69;p9"/>
          <p:cNvGrpSpPr/>
          <p:nvPr/>
        </p:nvGrpSpPr>
        <p:grpSpPr>
          <a:xfrm>
            <a:off x="0" y="6492875"/>
            <a:ext cx="12192000" cy="365125"/>
            <a:chOff x="0" y="6492875"/>
            <a:chExt cx="12192000" cy="365125"/>
          </a:xfrm>
        </p:grpSpPr>
        <p:sp>
          <p:nvSpPr>
            <p:cNvPr id="70" name="Google Shape;70;p9"/>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9"/>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 name="Google Shape;72;p9"/>
          <p:cNvSpPr txBox="1"/>
          <p:nvPr/>
        </p:nvSpPr>
        <p:spPr>
          <a:xfrm>
            <a:off x="12006435" y="6566153"/>
            <a:ext cx="113100" cy="38220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3</a:t>
            </a:r>
            <a:endParaRPr b="0" i="0" sz="1200" u="none" cap="none" strike="noStrike">
              <a:solidFill>
                <a:srgbClr val="FFFFFF"/>
              </a:solidFill>
              <a:latin typeface="Lucida Sans"/>
              <a:ea typeface="Lucida Sans"/>
              <a:cs typeface="Lucida Sans"/>
              <a:sym typeface="Lucida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Lucida Sans"/>
              <a:ea typeface="Lucida Sans"/>
              <a:cs typeface="Lucida Sans"/>
              <a:sym typeface="Lucida Sans"/>
            </a:endParaRPr>
          </a:p>
        </p:txBody>
      </p:sp>
      <p:pic>
        <p:nvPicPr>
          <p:cNvPr id="73" name="Google Shape;73;p9"/>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74" name="Google Shape;74;p9"/>
          <p:cNvSpPr txBox="1"/>
          <p:nvPr/>
        </p:nvSpPr>
        <p:spPr>
          <a:xfrm>
            <a:off x="114850" y="83863"/>
            <a:ext cx="1357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sp>
        <p:nvSpPr>
          <p:cNvPr id="75" name="Google Shape;75;p9"/>
          <p:cNvSpPr txBox="1"/>
          <p:nvPr/>
        </p:nvSpPr>
        <p:spPr>
          <a:xfrm>
            <a:off x="3091650" y="205075"/>
            <a:ext cx="60087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400"/>
              <a:buFont typeface="Arial"/>
              <a:buNone/>
            </a:pPr>
            <a:r>
              <a:rPr b="1" i="0" lang="en-US" sz="5000" u="none" cap="none" strike="noStrike">
                <a:solidFill>
                  <a:srgbClr val="000000"/>
                </a:solidFill>
                <a:latin typeface="Calibri"/>
                <a:ea typeface="Calibri"/>
                <a:cs typeface="Calibri"/>
                <a:sym typeface="Calibri"/>
              </a:rPr>
              <a:t>Introduction</a:t>
            </a:r>
            <a:endParaRPr b="1" i="0" sz="5000" u="none" cap="none" strike="noStrike">
              <a:solidFill>
                <a:srgbClr val="000000"/>
              </a:solidFill>
              <a:latin typeface="Calibri"/>
              <a:ea typeface="Calibri"/>
              <a:cs typeface="Calibri"/>
              <a:sym typeface="Calibri"/>
            </a:endParaRPr>
          </a:p>
        </p:txBody>
      </p:sp>
      <p:sp>
        <p:nvSpPr>
          <p:cNvPr id="76" name="Google Shape;76;p9"/>
          <p:cNvSpPr txBox="1"/>
          <p:nvPr/>
        </p:nvSpPr>
        <p:spPr>
          <a:xfrm>
            <a:off x="344300" y="2470425"/>
            <a:ext cx="4549500" cy="294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800">
                <a:solidFill>
                  <a:schemeClr val="dk1"/>
                </a:solidFill>
              </a:rPr>
              <a:t>Key Features Used in the Model</a:t>
            </a:r>
            <a:endParaRPr b="1" sz="18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US" sz="1600">
                <a:solidFill>
                  <a:schemeClr val="dk1"/>
                </a:solidFill>
              </a:rPr>
              <a:t>Target Variable:</a:t>
            </a:r>
            <a:r>
              <a:rPr lang="en-US" sz="1600">
                <a:solidFill>
                  <a:schemeClr val="dk1"/>
                </a:solidFill>
              </a:rPr>
              <a:t> Depression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Gender</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Age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City</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Academic Pressure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CGPA</a:t>
            </a:r>
            <a:endParaRPr sz="1600">
              <a:solidFill>
                <a:schemeClr val="dk1"/>
              </a:solidFill>
            </a:endParaRPr>
          </a:p>
          <a:p>
            <a:pPr indent="-349250" lvl="0" marL="457200" rtl="0" algn="l">
              <a:lnSpc>
                <a:spcPct val="115000"/>
              </a:lnSpc>
              <a:spcBef>
                <a:spcPts val="0"/>
              </a:spcBef>
              <a:spcAft>
                <a:spcPts val="0"/>
              </a:spcAft>
              <a:buClr>
                <a:schemeClr val="dk1"/>
              </a:buClr>
              <a:buSzPts val="1900"/>
              <a:buChar char="●"/>
            </a:pPr>
            <a:r>
              <a:rPr lang="en-US" sz="1600">
                <a:solidFill>
                  <a:schemeClr val="dk1"/>
                </a:solidFill>
              </a:rPr>
              <a:t>Study Satisfaction</a:t>
            </a:r>
            <a:br>
              <a:rPr b="1" lang="en-US" sz="1100">
                <a:solidFill>
                  <a:schemeClr val="dk1"/>
                </a:solidFill>
              </a:rPr>
            </a:br>
            <a:endParaRPr b="1" sz="1100">
              <a:solidFill>
                <a:schemeClr val="dk1"/>
              </a:solidFill>
            </a:endParaRPr>
          </a:p>
          <a:p>
            <a:pPr indent="0" lvl="0" marL="0" marR="0" rtl="0" algn="l">
              <a:lnSpc>
                <a:spcPct val="100000"/>
              </a:lnSpc>
              <a:spcBef>
                <a:spcPts val="1200"/>
              </a:spcBef>
              <a:spcAft>
                <a:spcPts val="0"/>
              </a:spcAft>
              <a:buClr>
                <a:schemeClr val="dk1"/>
              </a:buClr>
              <a:buSzPts val="1100"/>
              <a:buFont typeface="Arial"/>
              <a:buNone/>
            </a:pPr>
            <a:r>
              <a:t/>
            </a:r>
            <a:endParaRPr sz="2300">
              <a:solidFill>
                <a:schemeClr val="dk1"/>
              </a:solidFill>
            </a:endParaRPr>
          </a:p>
        </p:txBody>
      </p:sp>
      <p:sp>
        <p:nvSpPr>
          <p:cNvPr id="77" name="Google Shape;77;p9"/>
          <p:cNvSpPr txBox="1"/>
          <p:nvPr/>
        </p:nvSpPr>
        <p:spPr>
          <a:xfrm>
            <a:off x="828250" y="1307750"/>
            <a:ext cx="10798800" cy="10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This project aims to predict student depression using a variety of machine learning models. We are given </a:t>
            </a:r>
            <a:r>
              <a:rPr lang="en-US" sz="1800">
                <a:latin typeface="Calibri"/>
                <a:ea typeface="Calibri"/>
                <a:cs typeface="Calibri"/>
                <a:sym typeface="Calibri"/>
              </a:rPr>
              <a:t>different</a:t>
            </a:r>
            <a:r>
              <a:rPr lang="en-US" sz="1800">
                <a:latin typeface="Calibri"/>
                <a:ea typeface="Calibri"/>
                <a:cs typeface="Calibri"/>
                <a:sym typeface="Calibri"/>
              </a:rPr>
              <a:t> attributes with different types of </a:t>
            </a:r>
            <a:r>
              <a:rPr lang="en-US" sz="1800">
                <a:latin typeface="Calibri"/>
                <a:ea typeface="Calibri"/>
                <a:cs typeface="Calibri"/>
                <a:sym typeface="Calibri"/>
              </a:rPr>
              <a:t>functionality. </a:t>
            </a:r>
            <a:endParaRPr sz="1800">
              <a:latin typeface="Calibri"/>
              <a:ea typeface="Calibri"/>
              <a:cs typeface="Calibri"/>
              <a:sym typeface="Calibri"/>
            </a:endParaRPr>
          </a:p>
        </p:txBody>
      </p:sp>
      <p:sp>
        <p:nvSpPr>
          <p:cNvPr id="78" name="Google Shape;78;p9"/>
          <p:cNvSpPr txBox="1"/>
          <p:nvPr/>
        </p:nvSpPr>
        <p:spPr>
          <a:xfrm>
            <a:off x="3471350" y="3231675"/>
            <a:ext cx="3601500" cy="19509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1200"/>
              </a:spcBef>
              <a:spcAft>
                <a:spcPts val="0"/>
              </a:spcAft>
              <a:buClr>
                <a:schemeClr val="dk1"/>
              </a:buClr>
              <a:buSzPts val="1700"/>
              <a:buChar char="●"/>
            </a:pPr>
            <a:r>
              <a:rPr lang="en-US" sz="1700">
                <a:solidFill>
                  <a:schemeClr val="dk1"/>
                </a:solidFill>
              </a:rPr>
              <a:t>Sleep Duration</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Dietary Habits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Degree</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Suicidal Thoughts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Study Hours</a:t>
            </a:r>
            <a:endParaRPr sz="17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700">
                <a:solidFill>
                  <a:schemeClr val="dk1"/>
                </a:solidFill>
              </a:rPr>
              <a:t>History of Mental Illness</a:t>
            </a:r>
            <a:endParaRPr sz="1600">
              <a:latin typeface="Calibri"/>
              <a:ea typeface="Calibri"/>
              <a:cs typeface="Calibri"/>
              <a:sym typeface="Calibri"/>
            </a:endParaRPr>
          </a:p>
        </p:txBody>
      </p:sp>
      <p:pic>
        <p:nvPicPr>
          <p:cNvPr id="79" name="Google Shape;79;p9" title="a5d4e1949a44a40db3a7e2ef8cdd2856f39142ca.png"/>
          <p:cNvPicPr preferRelativeResize="0"/>
          <p:nvPr/>
        </p:nvPicPr>
        <p:blipFill>
          <a:blip r:embed="rId4">
            <a:alphaModFix/>
          </a:blip>
          <a:stretch>
            <a:fillRect/>
          </a:stretch>
        </p:blipFill>
        <p:spPr>
          <a:xfrm>
            <a:off x="5725625" y="2248634"/>
            <a:ext cx="6393902" cy="3787016"/>
          </a:xfrm>
          <a:prstGeom prst="rect">
            <a:avLst/>
          </a:prstGeom>
          <a:noFill/>
          <a:ln>
            <a:noFill/>
          </a:ln>
        </p:spPr>
      </p:pic>
      <p:sp>
        <p:nvSpPr>
          <p:cNvPr id="80" name="Google Shape;80;p9"/>
          <p:cNvSpPr txBox="1"/>
          <p:nvPr/>
        </p:nvSpPr>
        <p:spPr>
          <a:xfrm>
            <a:off x="8500425" y="6035650"/>
            <a:ext cx="40224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Calibri"/>
                <a:ea typeface="Calibri"/>
                <a:cs typeface="Calibri"/>
                <a:sym typeface="Calibri"/>
              </a:rPr>
              <a:t>Correlation Matrix</a:t>
            </a:r>
            <a:endParaRPr b="1" sz="18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4" name="Shape 84"/>
        <p:cNvGrpSpPr/>
        <p:nvPr/>
      </p:nvGrpSpPr>
      <p:grpSpPr>
        <a:xfrm>
          <a:off x="0" y="0"/>
          <a:ext cx="0" cy="0"/>
          <a:chOff x="0" y="0"/>
          <a:chExt cx="0" cy="0"/>
        </a:xfrm>
      </p:grpSpPr>
      <p:sp>
        <p:nvSpPr>
          <p:cNvPr id="85" name="Google Shape;85;p10"/>
          <p:cNvSpPr/>
          <p:nvPr/>
        </p:nvSpPr>
        <p:spPr>
          <a:xfrm>
            <a:off x="0" y="-7620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 name="Google Shape;86;p10"/>
          <p:cNvGrpSpPr/>
          <p:nvPr/>
        </p:nvGrpSpPr>
        <p:grpSpPr>
          <a:xfrm>
            <a:off x="0" y="6492875"/>
            <a:ext cx="12192000" cy="365125"/>
            <a:chOff x="0" y="6492875"/>
            <a:chExt cx="12192000" cy="365125"/>
          </a:xfrm>
        </p:grpSpPr>
        <p:sp>
          <p:nvSpPr>
            <p:cNvPr id="87" name="Google Shape;87;p10"/>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0"/>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10"/>
          <p:cNvSpPr txBox="1"/>
          <p:nvPr/>
        </p:nvSpPr>
        <p:spPr>
          <a:xfrm>
            <a:off x="12006435" y="6566153"/>
            <a:ext cx="1131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4</a:t>
            </a:r>
            <a:endParaRPr b="0" i="0" sz="1200" u="none" cap="none" strike="noStrike">
              <a:solidFill>
                <a:srgbClr val="000000"/>
              </a:solidFill>
              <a:latin typeface="Lucida Sans"/>
              <a:ea typeface="Lucida Sans"/>
              <a:cs typeface="Lucida Sans"/>
              <a:sym typeface="Lucida Sans"/>
            </a:endParaRPr>
          </a:p>
        </p:txBody>
      </p:sp>
      <p:pic>
        <p:nvPicPr>
          <p:cNvPr id="90" name="Google Shape;90;p10"/>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91" name="Google Shape;91;p10"/>
          <p:cNvSpPr txBox="1"/>
          <p:nvPr/>
        </p:nvSpPr>
        <p:spPr>
          <a:xfrm>
            <a:off x="114850" y="83850"/>
            <a:ext cx="1357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sp>
        <p:nvSpPr>
          <p:cNvPr id="92" name="Google Shape;92;p10"/>
          <p:cNvSpPr txBox="1"/>
          <p:nvPr/>
        </p:nvSpPr>
        <p:spPr>
          <a:xfrm>
            <a:off x="3091650" y="205075"/>
            <a:ext cx="60087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lang="en-US" sz="4000"/>
              <a:t>Data Exploration</a:t>
            </a:r>
            <a:endParaRPr b="1" i="0" sz="2100" u="none" cap="none" strike="noStrike">
              <a:solidFill>
                <a:srgbClr val="000000"/>
              </a:solidFill>
              <a:latin typeface="Arial"/>
              <a:ea typeface="Arial"/>
              <a:cs typeface="Arial"/>
              <a:sym typeface="Arial"/>
            </a:endParaRPr>
          </a:p>
        </p:txBody>
      </p:sp>
      <p:sp>
        <p:nvSpPr>
          <p:cNvPr id="93" name="Google Shape;93;p10"/>
          <p:cNvSpPr txBox="1"/>
          <p:nvPr/>
        </p:nvSpPr>
        <p:spPr>
          <a:xfrm>
            <a:off x="67950" y="1051675"/>
            <a:ext cx="12056100" cy="568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pic>
        <p:nvPicPr>
          <p:cNvPr id="94" name="Google Shape;94;p10" title="box pot.png"/>
          <p:cNvPicPr preferRelativeResize="0"/>
          <p:nvPr/>
        </p:nvPicPr>
        <p:blipFill>
          <a:blip r:embed="rId4">
            <a:alphaModFix/>
          </a:blip>
          <a:stretch>
            <a:fillRect/>
          </a:stretch>
        </p:blipFill>
        <p:spPr>
          <a:xfrm>
            <a:off x="341600" y="1527775"/>
            <a:ext cx="5893975" cy="3873674"/>
          </a:xfrm>
          <a:prstGeom prst="rect">
            <a:avLst/>
          </a:prstGeom>
          <a:noFill/>
          <a:ln>
            <a:noFill/>
          </a:ln>
        </p:spPr>
      </p:pic>
      <p:pic>
        <p:nvPicPr>
          <p:cNvPr id="95" name="Google Shape;95;p10" title="gender_dist.png"/>
          <p:cNvPicPr preferRelativeResize="0"/>
          <p:nvPr/>
        </p:nvPicPr>
        <p:blipFill>
          <a:blip r:embed="rId5">
            <a:alphaModFix/>
          </a:blip>
          <a:stretch>
            <a:fillRect/>
          </a:stretch>
        </p:blipFill>
        <p:spPr>
          <a:xfrm>
            <a:off x="6928400" y="1603675"/>
            <a:ext cx="3927450" cy="3749175"/>
          </a:xfrm>
          <a:prstGeom prst="rect">
            <a:avLst/>
          </a:prstGeom>
          <a:noFill/>
          <a:ln>
            <a:noFill/>
          </a:ln>
        </p:spPr>
      </p:pic>
      <p:sp>
        <p:nvSpPr>
          <p:cNvPr id="96" name="Google Shape;96;p10"/>
          <p:cNvSpPr txBox="1"/>
          <p:nvPr/>
        </p:nvSpPr>
        <p:spPr>
          <a:xfrm>
            <a:off x="1270125" y="5477350"/>
            <a:ext cx="3754500" cy="5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Calibri"/>
                <a:ea typeface="Calibri"/>
                <a:cs typeface="Calibri"/>
                <a:sym typeface="Calibri"/>
              </a:rPr>
              <a:t>Box plots for non encoded columns</a:t>
            </a:r>
            <a:endParaRPr b="1" sz="1800">
              <a:latin typeface="Calibri"/>
              <a:ea typeface="Calibri"/>
              <a:cs typeface="Calibri"/>
              <a:sym typeface="Calibri"/>
            </a:endParaRPr>
          </a:p>
        </p:txBody>
      </p:sp>
      <p:sp>
        <p:nvSpPr>
          <p:cNvPr id="97" name="Google Shape;97;p10"/>
          <p:cNvSpPr txBox="1"/>
          <p:nvPr/>
        </p:nvSpPr>
        <p:spPr>
          <a:xfrm>
            <a:off x="7876525" y="5512450"/>
            <a:ext cx="245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Gender Distribution</a:t>
            </a:r>
            <a:r>
              <a:rPr lang="en-US" sz="1800">
                <a:latin typeface="Calibri"/>
                <a:ea typeface="Calibri"/>
                <a:cs typeface="Calibri"/>
                <a:sym typeface="Calibri"/>
              </a:rPr>
              <a:t> </a:t>
            </a: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1"/>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 name="Google Shape;103;p11"/>
          <p:cNvGrpSpPr/>
          <p:nvPr/>
        </p:nvGrpSpPr>
        <p:grpSpPr>
          <a:xfrm>
            <a:off x="0" y="6492875"/>
            <a:ext cx="12192000" cy="365125"/>
            <a:chOff x="0" y="6492875"/>
            <a:chExt cx="12192000" cy="365125"/>
          </a:xfrm>
        </p:grpSpPr>
        <p:sp>
          <p:nvSpPr>
            <p:cNvPr id="104" name="Google Shape;104;p11"/>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1"/>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6" name="Google Shape;106;p11"/>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107" name="Google Shape;107;p11"/>
          <p:cNvSpPr txBox="1"/>
          <p:nvPr/>
        </p:nvSpPr>
        <p:spPr>
          <a:xfrm>
            <a:off x="114850" y="83850"/>
            <a:ext cx="1357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sp>
        <p:nvSpPr>
          <p:cNvPr id="108" name="Google Shape;108;p11"/>
          <p:cNvSpPr txBox="1"/>
          <p:nvPr/>
        </p:nvSpPr>
        <p:spPr>
          <a:xfrm>
            <a:off x="179550" y="365125"/>
            <a:ext cx="11832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5000"/>
              <a:buFont typeface="Arial"/>
              <a:buNone/>
            </a:pPr>
            <a:r>
              <a:rPr b="1" lang="en-US" sz="4000">
                <a:solidFill>
                  <a:schemeClr val="dk1"/>
                </a:solidFill>
              </a:rPr>
              <a:t>Data Exploration</a:t>
            </a:r>
            <a:endParaRPr sz="1100"/>
          </a:p>
        </p:txBody>
      </p:sp>
      <p:sp>
        <p:nvSpPr>
          <p:cNvPr id="109" name="Google Shape;109;p11"/>
          <p:cNvSpPr txBox="1"/>
          <p:nvPr/>
        </p:nvSpPr>
        <p:spPr>
          <a:xfrm>
            <a:off x="63500" y="1193800"/>
            <a:ext cx="12056100" cy="550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pic>
        <p:nvPicPr>
          <p:cNvPr id="110" name="Google Shape;110;p11" title="categorical.png"/>
          <p:cNvPicPr preferRelativeResize="0"/>
          <p:nvPr/>
        </p:nvPicPr>
        <p:blipFill>
          <a:blip r:embed="rId4">
            <a:alphaModFix/>
          </a:blip>
          <a:stretch>
            <a:fillRect/>
          </a:stretch>
        </p:blipFill>
        <p:spPr>
          <a:xfrm>
            <a:off x="266075" y="1272837"/>
            <a:ext cx="5007576" cy="4532312"/>
          </a:xfrm>
          <a:prstGeom prst="rect">
            <a:avLst/>
          </a:prstGeom>
          <a:noFill/>
          <a:ln>
            <a:noFill/>
          </a:ln>
        </p:spPr>
      </p:pic>
      <p:pic>
        <p:nvPicPr>
          <p:cNvPr id="111" name="Google Shape;111;p11" title="pp_bar.png"/>
          <p:cNvPicPr preferRelativeResize="0"/>
          <p:nvPr/>
        </p:nvPicPr>
        <p:blipFill>
          <a:blip r:embed="rId5">
            <a:alphaModFix/>
          </a:blip>
          <a:stretch>
            <a:fillRect/>
          </a:stretch>
        </p:blipFill>
        <p:spPr>
          <a:xfrm>
            <a:off x="5737625" y="1272825"/>
            <a:ext cx="6288076" cy="4329001"/>
          </a:xfrm>
          <a:prstGeom prst="rect">
            <a:avLst/>
          </a:prstGeom>
          <a:noFill/>
          <a:ln>
            <a:noFill/>
          </a:ln>
        </p:spPr>
      </p:pic>
      <p:sp>
        <p:nvSpPr>
          <p:cNvPr id="112" name="Google Shape;112;p11"/>
          <p:cNvSpPr txBox="1"/>
          <p:nvPr/>
        </p:nvSpPr>
        <p:spPr>
          <a:xfrm>
            <a:off x="942263" y="5929113"/>
            <a:ext cx="36552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Calibri"/>
                <a:ea typeface="Calibri"/>
                <a:cs typeface="Calibri"/>
                <a:sym typeface="Calibri"/>
              </a:rPr>
              <a:t>Distribution of categorical variable</a:t>
            </a:r>
            <a:endParaRPr b="1" sz="1800">
              <a:latin typeface="Calibri"/>
              <a:ea typeface="Calibri"/>
              <a:cs typeface="Calibri"/>
              <a:sym typeface="Calibri"/>
            </a:endParaRPr>
          </a:p>
        </p:txBody>
      </p:sp>
      <p:sp>
        <p:nvSpPr>
          <p:cNvPr id="113" name="Google Shape;113;p11"/>
          <p:cNvSpPr txBox="1"/>
          <p:nvPr/>
        </p:nvSpPr>
        <p:spPr>
          <a:xfrm>
            <a:off x="7438813" y="5887500"/>
            <a:ext cx="2885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Calibri"/>
                <a:ea typeface="Calibri"/>
                <a:cs typeface="Calibri"/>
                <a:sym typeface="Calibri"/>
              </a:rPr>
              <a:t>Distribution of all columns</a:t>
            </a:r>
            <a:endParaRPr b="1" sz="18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2"/>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p12"/>
          <p:cNvGrpSpPr/>
          <p:nvPr/>
        </p:nvGrpSpPr>
        <p:grpSpPr>
          <a:xfrm>
            <a:off x="0" y="6492875"/>
            <a:ext cx="12192000" cy="365125"/>
            <a:chOff x="0" y="6492875"/>
            <a:chExt cx="12192000" cy="365125"/>
          </a:xfrm>
        </p:grpSpPr>
        <p:sp>
          <p:nvSpPr>
            <p:cNvPr id="120" name="Google Shape;120;p12"/>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2"/>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2" name="Google Shape;122;p12"/>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123" name="Google Shape;123;p12"/>
          <p:cNvSpPr txBox="1"/>
          <p:nvPr/>
        </p:nvSpPr>
        <p:spPr>
          <a:xfrm>
            <a:off x="114850" y="83850"/>
            <a:ext cx="1357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sp>
        <p:nvSpPr>
          <p:cNvPr id="124" name="Google Shape;124;p12"/>
          <p:cNvSpPr txBox="1"/>
          <p:nvPr/>
        </p:nvSpPr>
        <p:spPr>
          <a:xfrm>
            <a:off x="106600" y="402400"/>
            <a:ext cx="11956800" cy="7389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Clr>
                <a:srgbClr val="000000"/>
              </a:buClr>
              <a:buSzPts val="4000"/>
              <a:buFont typeface="Arial"/>
              <a:buNone/>
            </a:pPr>
            <a:r>
              <a:rPr b="1" lang="en-US" sz="3600">
                <a:solidFill>
                  <a:schemeClr val="dk1"/>
                </a:solidFill>
              </a:rPr>
              <a:t>Methodology</a:t>
            </a:r>
            <a:endParaRPr b="1" i="0" sz="3600" u="none" cap="none" strike="noStrike">
              <a:solidFill>
                <a:schemeClr val="dk1"/>
              </a:solidFill>
              <a:latin typeface="Arial"/>
              <a:ea typeface="Arial"/>
              <a:cs typeface="Arial"/>
              <a:sym typeface="Arial"/>
            </a:endParaRPr>
          </a:p>
        </p:txBody>
      </p:sp>
      <p:sp>
        <p:nvSpPr>
          <p:cNvPr id="125" name="Google Shape;125;p12"/>
          <p:cNvSpPr txBox="1"/>
          <p:nvPr/>
        </p:nvSpPr>
        <p:spPr>
          <a:xfrm>
            <a:off x="644800" y="1262450"/>
            <a:ext cx="10880400" cy="44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2200">
                <a:latin typeface="Calibri"/>
                <a:ea typeface="Calibri"/>
                <a:cs typeface="Calibri"/>
                <a:sym typeface="Calibri"/>
              </a:rPr>
              <a:t>Pipeline Overview:</a:t>
            </a:r>
            <a:endParaRPr b="1" sz="22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100">
                <a:latin typeface="Calibri"/>
                <a:ea typeface="Calibri"/>
                <a:cs typeface="Calibri"/>
                <a:sym typeface="Calibri"/>
              </a:rPr>
              <a:t>• We designed a modular pipeline to streamline the preprocessing, feature selection, and classification tasks.</a:t>
            </a:r>
            <a:endParaRPr sz="2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100">
                <a:latin typeface="Calibri"/>
                <a:ea typeface="Calibri"/>
                <a:cs typeface="Calibri"/>
                <a:sym typeface="Calibri"/>
              </a:rPr>
              <a:t>• The pipeline integrates custom data cleaning, transformation, model fitting, and evaluation stages.</a:t>
            </a:r>
            <a:endParaRPr sz="2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2200">
                <a:latin typeface="Calibri"/>
                <a:ea typeface="Calibri"/>
                <a:cs typeface="Calibri"/>
                <a:sym typeface="Calibri"/>
              </a:rPr>
              <a:t>Custom Cleaner:</a:t>
            </a:r>
            <a:endParaRPr b="1" sz="22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100">
                <a:latin typeface="Calibri"/>
                <a:ea typeface="Calibri"/>
                <a:cs typeface="Calibri"/>
                <a:sym typeface="Calibri"/>
              </a:rPr>
              <a:t>• A custom transformer was implemented using sklearn’s BaseEstimator and TransformerMixin.</a:t>
            </a:r>
            <a:endParaRPr sz="2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100">
                <a:latin typeface="Calibri"/>
                <a:ea typeface="Calibri"/>
                <a:cs typeface="Calibri"/>
                <a:sym typeface="Calibri"/>
              </a:rPr>
              <a:t>• It handles missing value imputation, data normalization, encoding categorical variables, and miscellaneous cleaning logic.</a:t>
            </a:r>
            <a:endParaRPr sz="2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2300">
                <a:latin typeface="Calibri"/>
                <a:ea typeface="Calibri"/>
                <a:cs typeface="Calibri"/>
                <a:sym typeface="Calibri"/>
              </a:rPr>
              <a:t>Pipeline Usage:</a:t>
            </a:r>
            <a:endParaRPr b="1" sz="23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100">
                <a:latin typeface="Calibri"/>
                <a:ea typeface="Calibri"/>
                <a:cs typeface="Calibri"/>
                <a:sym typeface="Calibri"/>
              </a:rPr>
              <a:t>• Each model was trained and evaluated using a version of the pipeline according to its requirements.</a:t>
            </a:r>
            <a:endParaRPr sz="2100">
              <a:latin typeface="Calibri"/>
              <a:ea typeface="Calibri"/>
              <a:cs typeface="Calibri"/>
              <a:sym typeface="Calibri"/>
            </a:endParaRPr>
          </a:p>
          <a:p>
            <a:pPr indent="0" lvl="0" marL="0" rtl="0" algn="l">
              <a:spcBef>
                <a:spcPts val="0"/>
              </a:spcBef>
              <a:spcAft>
                <a:spcPts val="0"/>
              </a:spcAft>
              <a:buNone/>
            </a:pPr>
            <a:r>
              <a:rPr lang="en-US" sz="2100">
                <a:latin typeface="Calibri"/>
                <a:ea typeface="Calibri"/>
                <a:cs typeface="Calibri"/>
                <a:sym typeface="Calibri"/>
              </a:rPr>
              <a:t>• This ensures consistency across different classification methods</a:t>
            </a:r>
            <a:endParaRPr sz="21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3"/>
          <p:cNvSpPr/>
          <p:nvPr/>
        </p:nvSpPr>
        <p:spPr>
          <a:xfrm>
            <a:off x="0" y="-7620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 name="Google Shape;131;p13"/>
          <p:cNvGrpSpPr/>
          <p:nvPr/>
        </p:nvGrpSpPr>
        <p:grpSpPr>
          <a:xfrm>
            <a:off x="0" y="6492875"/>
            <a:ext cx="12192000" cy="365125"/>
            <a:chOff x="0" y="6492875"/>
            <a:chExt cx="12192000" cy="365125"/>
          </a:xfrm>
        </p:grpSpPr>
        <p:sp>
          <p:nvSpPr>
            <p:cNvPr id="132" name="Google Shape;132;p13"/>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3"/>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4" name="Google Shape;134;p13"/>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135" name="Google Shape;135;p13"/>
          <p:cNvSpPr txBox="1"/>
          <p:nvPr/>
        </p:nvSpPr>
        <p:spPr>
          <a:xfrm>
            <a:off x="114850" y="83850"/>
            <a:ext cx="1357800" cy="195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sp>
        <p:nvSpPr>
          <p:cNvPr id="136" name="Google Shape;136;p13"/>
          <p:cNvSpPr txBox="1"/>
          <p:nvPr/>
        </p:nvSpPr>
        <p:spPr>
          <a:xfrm>
            <a:off x="234575" y="288925"/>
            <a:ext cx="11956800" cy="615600"/>
          </a:xfrm>
          <a:prstGeom prst="rect">
            <a:avLst/>
          </a:prstGeom>
          <a:noFill/>
          <a:ln>
            <a:noFill/>
          </a:ln>
        </p:spPr>
        <p:txBody>
          <a:bodyPr anchorCtr="0" anchor="t" bIns="91425" lIns="91425" spcFirstLastPara="1" rIns="91425" wrap="square" tIns="91425">
            <a:spAutoFit/>
          </a:bodyPr>
          <a:lstStyle/>
          <a:p>
            <a:pPr indent="0" lvl="0" marL="457200" marR="0" rtl="0" algn="ctr">
              <a:lnSpc>
                <a:spcPct val="100000"/>
              </a:lnSpc>
              <a:spcBef>
                <a:spcPts val="0"/>
              </a:spcBef>
              <a:spcAft>
                <a:spcPts val="0"/>
              </a:spcAft>
              <a:buClr>
                <a:srgbClr val="000000"/>
              </a:buClr>
              <a:buSzPts val="4000"/>
              <a:buFont typeface="Arial"/>
              <a:buNone/>
            </a:pPr>
            <a:r>
              <a:rPr b="1" lang="en-US" sz="2800">
                <a:solidFill>
                  <a:schemeClr val="dk1"/>
                </a:solidFill>
              </a:rPr>
              <a:t>Preprocessing Steps</a:t>
            </a:r>
            <a:endParaRPr b="1" i="0" sz="6000" u="none" cap="none" strike="noStrike">
              <a:solidFill>
                <a:srgbClr val="000000"/>
              </a:solidFill>
              <a:latin typeface="Calibri"/>
              <a:ea typeface="Calibri"/>
              <a:cs typeface="Calibri"/>
              <a:sym typeface="Calibri"/>
            </a:endParaRPr>
          </a:p>
        </p:txBody>
      </p:sp>
      <p:sp>
        <p:nvSpPr>
          <p:cNvPr id="137" name="Google Shape;137;p13"/>
          <p:cNvSpPr txBox="1"/>
          <p:nvPr/>
        </p:nvSpPr>
        <p:spPr>
          <a:xfrm>
            <a:off x="350825" y="1007200"/>
            <a:ext cx="11724300" cy="53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300">
                <a:latin typeface="Calibri"/>
                <a:ea typeface="Calibri"/>
                <a:cs typeface="Calibri"/>
                <a:sym typeface="Calibri"/>
              </a:rPr>
              <a:t>•</a:t>
            </a:r>
            <a:r>
              <a:rPr b="1" lang="en-US" sz="2300">
                <a:latin typeface="Calibri"/>
                <a:ea typeface="Calibri"/>
                <a:cs typeface="Calibri"/>
                <a:sym typeface="Calibri"/>
              </a:rPr>
              <a:t> Handling Missing Values:</a:t>
            </a:r>
            <a:r>
              <a:rPr lang="en-US" sz="2300">
                <a:latin typeface="Calibri"/>
                <a:ea typeface="Calibri"/>
                <a:cs typeface="Calibri"/>
                <a:sym typeface="Calibri"/>
              </a:rPr>
              <a:t> Median imputation (didn’t find any missing values)</a:t>
            </a:r>
            <a:endParaRPr sz="23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300">
                <a:latin typeface="Calibri"/>
                <a:ea typeface="Calibri"/>
                <a:cs typeface="Calibri"/>
                <a:sym typeface="Calibri"/>
              </a:rPr>
              <a:t>•</a:t>
            </a:r>
            <a:r>
              <a:rPr b="1" lang="en-US" sz="2300">
                <a:latin typeface="Calibri"/>
                <a:ea typeface="Calibri"/>
                <a:cs typeface="Calibri"/>
                <a:sym typeface="Calibri"/>
              </a:rPr>
              <a:t> </a:t>
            </a:r>
            <a:r>
              <a:rPr b="1" lang="en-US" sz="2300">
                <a:latin typeface="Calibri"/>
                <a:ea typeface="Calibri"/>
                <a:cs typeface="Calibri"/>
                <a:sym typeface="Calibri"/>
              </a:rPr>
              <a:t>Feature Engineering:</a:t>
            </a:r>
            <a:endParaRPr b="1" sz="2300">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US" sz="2300">
                <a:latin typeface="Calibri"/>
                <a:ea typeface="Calibri"/>
                <a:cs typeface="Calibri"/>
                <a:sym typeface="Calibri"/>
              </a:rPr>
              <a:t>Removed redundant features (Profession, Job Satisfaction, Work Pressure, Financial Stress)</a:t>
            </a:r>
            <a:endParaRPr sz="2300">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US" sz="2300">
                <a:latin typeface="Calibri"/>
                <a:ea typeface="Calibri"/>
                <a:cs typeface="Calibri"/>
                <a:sym typeface="Calibri"/>
              </a:rPr>
              <a:t>Focused on student-specific data (27k samples and 30 anomalies)</a:t>
            </a:r>
            <a:endParaRPr sz="23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300">
                <a:latin typeface="Calibri"/>
                <a:ea typeface="Calibri"/>
                <a:cs typeface="Calibri"/>
                <a:sym typeface="Calibri"/>
              </a:rPr>
              <a:t>• </a:t>
            </a:r>
            <a:r>
              <a:rPr b="1" lang="en-US" sz="2300">
                <a:latin typeface="Calibri"/>
                <a:ea typeface="Calibri"/>
                <a:cs typeface="Calibri"/>
                <a:sym typeface="Calibri"/>
              </a:rPr>
              <a:t>Categorical Encoding</a:t>
            </a:r>
            <a:r>
              <a:rPr lang="en-US" sz="2300">
                <a:latin typeface="Calibri"/>
                <a:ea typeface="Calibri"/>
                <a:cs typeface="Calibri"/>
                <a:sym typeface="Calibri"/>
              </a:rPr>
              <a:t>:</a:t>
            </a:r>
            <a:endParaRPr sz="2300">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b="1" lang="en-US" sz="2300">
                <a:latin typeface="Calibri"/>
                <a:ea typeface="Calibri"/>
                <a:cs typeface="Calibri"/>
                <a:sym typeface="Calibri"/>
              </a:rPr>
              <a:t>One-Hot:</a:t>
            </a:r>
            <a:r>
              <a:rPr lang="en-US" sz="2300">
                <a:latin typeface="Calibri"/>
                <a:ea typeface="Calibri"/>
                <a:cs typeface="Calibri"/>
                <a:sym typeface="Calibri"/>
              </a:rPr>
              <a:t> Gender (nominal)</a:t>
            </a:r>
            <a:endParaRPr sz="2300">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b="1" lang="en-US" sz="2300">
                <a:latin typeface="Calibri"/>
                <a:ea typeface="Calibri"/>
                <a:cs typeface="Calibri"/>
                <a:sym typeface="Calibri"/>
              </a:rPr>
              <a:t>Ordinal:</a:t>
            </a:r>
            <a:r>
              <a:rPr lang="en-US" sz="2300">
                <a:latin typeface="Calibri"/>
                <a:ea typeface="Calibri"/>
                <a:cs typeface="Calibri"/>
                <a:sym typeface="Calibri"/>
              </a:rPr>
              <a:t> Dietary Habits, Sleep Duration, Suicidal Thoughts</a:t>
            </a:r>
            <a:endParaRPr sz="2300">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b="1" lang="en-US" sz="2300">
                <a:latin typeface="Calibri"/>
                <a:ea typeface="Calibri"/>
                <a:cs typeface="Calibri"/>
                <a:sym typeface="Calibri"/>
              </a:rPr>
              <a:t>Target:</a:t>
            </a:r>
            <a:r>
              <a:rPr lang="en-US" sz="2300">
                <a:latin typeface="Calibri"/>
                <a:ea typeface="Calibri"/>
                <a:cs typeface="Calibri"/>
                <a:sym typeface="Calibri"/>
              </a:rPr>
              <a:t> City, Degree</a:t>
            </a:r>
            <a:endParaRPr sz="2300">
              <a:latin typeface="Calibri"/>
              <a:ea typeface="Calibri"/>
              <a:cs typeface="Calibri"/>
              <a:sym typeface="Calibri"/>
            </a:endParaRPr>
          </a:p>
          <a:p>
            <a:pPr indent="0" lvl="0" marL="0" rtl="0" algn="l">
              <a:lnSpc>
                <a:spcPct val="115000"/>
              </a:lnSpc>
              <a:spcBef>
                <a:spcPts val="0"/>
              </a:spcBef>
              <a:spcAft>
                <a:spcPts val="0"/>
              </a:spcAft>
              <a:buNone/>
            </a:pPr>
            <a:r>
              <a:rPr lang="en-US" sz="2300">
                <a:latin typeface="Calibri"/>
                <a:ea typeface="Calibri"/>
                <a:cs typeface="Calibri"/>
                <a:sym typeface="Calibri"/>
              </a:rPr>
              <a:t>•</a:t>
            </a:r>
            <a:r>
              <a:rPr b="1" lang="en-US" sz="2300">
                <a:latin typeface="Calibri"/>
                <a:ea typeface="Calibri"/>
                <a:cs typeface="Calibri"/>
                <a:sym typeface="Calibri"/>
              </a:rPr>
              <a:t> Train-Test Split</a:t>
            </a:r>
            <a:r>
              <a:rPr lang="en-US" sz="2300">
                <a:latin typeface="Calibri"/>
                <a:ea typeface="Calibri"/>
                <a:cs typeface="Calibri"/>
                <a:sym typeface="Calibri"/>
              </a:rPr>
              <a:t> with 5-fold Cross-Validation</a:t>
            </a:r>
            <a:endParaRPr sz="2300">
              <a:latin typeface="Calibri"/>
              <a:ea typeface="Calibri"/>
              <a:cs typeface="Calibri"/>
              <a:sym typeface="Calibri"/>
            </a:endParaRPr>
          </a:p>
          <a:p>
            <a:pPr indent="0" lvl="0" marL="0" rtl="0" algn="l">
              <a:lnSpc>
                <a:spcPct val="115000"/>
              </a:lnSpc>
              <a:spcBef>
                <a:spcPts val="0"/>
              </a:spcBef>
              <a:spcAft>
                <a:spcPts val="0"/>
              </a:spcAft>
              <a:buNone/>
            </a:pPr>
            <a:r>
              <a:rPr b="1" lang="en-US" sz="2300">
                <a:latin typeface="Calibri"/>
                <a:ea typeface="Calibri"/>
                <a:cs typeface="Calibri"/>
                <a:sym typeface="Calibri"/>
              </a:rPr>
              <a:t>Normalization:</a:t>
            </a:r>
            <a:r>
              <a:rPr lang="en-US" sz="2300">
                <a:latin typeface="Calibri"/>
                <a:ea typeface="Calibri"/>
                <a:cs typeface="Calibri"/>
                <a:sym typeface="Calibri"/>
              </a:rPr>
              <a:t>To normalize numerical features, we applied Z-score normalization using sklearn’s StandardScaler() </a:t>
            </a:r>
            <a:endParaRPr sz="2300">
              <a:latin typeface="Calibri"/>
              <a:ea typeface="Calibri"/>
              <a:cs typeface="Calibri"/>
              <a:sym typeface="Calibri"/>
            </a:endParaRPr>
          </a:p>
          <a:p>
            <a:pPr indent="0" lvl="0" marL="0" rtl="0" algn="l">
              <a:spcBef>
                <a:spcPts val="0"/>
              </a:spcBef>
              <a:spcAft>
                <a:spcPts val="0"/>
              </a:spcAft>
              <a:buNone/>
            </a:pPr>
            <a:r>
              <a:rPr b="1" lang="en-US" sz="2300">
                <a:latin typeface="Calibri"/>
                <a:ea typeface="Calibri"/>
                <a:cs typeface="Calibri"/>
                <a:sym typeface="Calibri"/>
              </a:rPr>
              <a:t>Handling outliers: </a:t>
            </a:r>
            <a:r>
              <a:rPr lang="en-US" sz="2300">
                <a:latin typeface="Calibri"/>
                <a:ea typeface="Calibri"/>
                <a:cs typeface="Calibri"/>
                <a:sym typeface="Calibri"/>
              </a:rPr>
              <a:t>Removed all rows which were not ‘Student’ and dropped the Profession column. Numerical outliers were ignored as they were small in number(10-15 in a 27000+ records dataset). Also ID column was removed.</a:t>
            </a:r>
            <a:endParaRPr sz="23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3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p:nvPr/>
        </p:nvSpPr>
        <p:spPr>
          <a:xfrm>
            <a:off x="0" y="-7620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 name="Google Shape;143;p14"/>
          <p:cNvGrpSpPr/>
          <p:nvPr/>
        </p:nvGrpSpPr>
        <p:grpSpPr>
          <a:xfrm>
            <a:off x="0" y="6492875"/>
            <a:ext cx="12192000" cy="365125"/>
            <a:chOff x="0" y="6492875"/>
            <a:chExt cx="12192000" cy="365125"/>
          </a:xfrm>
        </p:grpSpPr>
        <p:sp>
          <p:nvSpPr>
            <p:cNvPr id="144" name="Google Shape;144;p14"/>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4"/>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6" name="Google Shape;146;p14"/>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147" name="Google Shape;147;p14"/>
          <p:cNvSpPr txBox="1"/>
          <p:nvPr/>
        </p:nvSpPr>
        <p:spPr>
          <a:xfrm>
            <a:off x="114850" y="83850"/>
            <a:ext cx="13578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Lucida Sans"/>
                <a:ea typeface="Lucida Sans"/>
                <a:cs typeface="Lucida Sans"/>
                <a:sym typeface="Lucida Sans"/>
              </a:rPr>
              <a:t>Date:05/05/2025</a:t>
            </a:r>
            <a:endParaRPr b="0" i="0" sz="1200" u="none" cap="none" strike="noStrike">
              <a:solidFill>
                <a:srgbClr val="000000"/>
              </a:solidFill>
              <a:latin typeface="Lucida Sans"/>
              <a:ea typeface="Lucida Sans"/>
              <a:cs typeface="Lucida Sans"/>
              <a:sym typeface="Lucida Sans"/>
            </a:endParaRPr>
          </a:p>
        </p:txBody>
      </p:sp>
      <p:sp>
        <p:nvSpPr>
          <p:cNvPr id="148" name="Google Shape;148;p14"/>
          <p:cNvSpPr txBox="1"/>
          <p:nvPr/>
        </p:nvSpPr>
        <p:spPr>
          <a:xfrm>
            <a:off x="1188375" y="1229150"/>
            <a:ext cx="10518000" cy="48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500">
                <a:latin typeface="Calibri"/>
                <a:ea typeface="Calibri"/>
                <a:cs typeface="Calibri"/>
                <a:sym typeface="Calibri"/>
              </a:rPr>
              <a:t>Cross-Validation:</a:t>
            </a:r>
            <a:endParaRPr b="1" sz="2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200">
                <a:latin typeface="Calibri"/>
                <a:ea typeface="Calibri"/>
                <a:cs typeface="Calibri"/>
                <a:sym typeface="Calibri"/>
              </a:rPr>
              <a:t>• 5-fold cross-validation was used to estimate generalization performance.</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 The dataset was split into 5 parts; each fold was used once as a validation set.</a:t>
            </a:r>
            <a:endParaRPr sz="22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2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2500">
                <a:latin typeface="Calibri"/>
                <a:ea typeface="Calibri"/>
                <a:cs typeface="Calibri"/>
                <a:sym typeface="Calibri"/>
              </a:rPr>
              <a:t>Bayesian Optimization:</a:t>
            </a:r>
            <a:endParaRPr b="1" sz="2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200">
                <a:latin typeface="Calibri"/>
                <a:ea typeface="Calibri"/>
                <a:cs typeface="Calibri"/>
                <a:sym typeface="Calibri"/>
              </a:rPr>
              <a:t>• Used for hyperparameter tuning by building a probabilistic model of the objective function.</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 Faster and more efficient than grid search with comparable performance.</a:t>
            </a:r>
            <a:endParaRPr sz="22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2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2500">
                <a:latin typeface="Calibri"/>
                <a:ea typeface="Calibri"/>
                <a:cs typeface="Calibri"/>
                <a:sym typeface="Calibri"/>
              </a:rPr>
              <a:t>SHAP for Explainability:</a:t>
            </a:r>
            <a:endParaRPr b="1" sz="2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200">
                <a:latin typeface="Calibri"/>
                <a:ea typeface="Calibri"/>
                <a:cs typeface="Calibri"/>
                <a:sym typeface="Calibri"/>
              </a:rPr>
              <a:t>• SHAP (SHapley Additive exPlanations) provides local interpretability.</a:t>
            </a:r>
            <a:endParaRPr sz="22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200">
                <a:latin typeface="Calibri"/>
                <a:ea typeface="Calibri"/>
                <a:cs typeface="Calibri"/>
                <a:sym typeface="Calibri"/>
              </a:rPr>
              <a:t>• Explains the contribution of each feature to individual predictions.</a:t>
            </a:r>
            <a:endParaRPr sz="22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149" name="Google Shape;149;p14"/>
          <p:cNvSpPr txBox="1"/>
          <p:nvPr/>
        </p:nvSpPr>
        <p:spPr>
          <a:xfrm>
            <a:off x="2683175" y="377575"/>
            <a:ext cx="7021200" cy="53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000"/>
              <a:buFont typeface="Arial"/>
              <a:buNone/>
            </a:pPr>
            <a:r>
              <a:rPr b="1" lang="en-US" sz="2900">
                <a:solidFill>
                  <a:schemeClr val="dk1"/>
                </a:solidFill>
              </a:rPr>
              <a:t>Model Evaluation and Explainability</a:t>
            </a:r>
            <a:endParaRPr sz="18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5"/>
          <p:cNvSpPr txBox="1"/>
          <p:nvPr/>
        </p:nvSpPr>
        <p:spPr>
          <a:xfrm>
            <a:off x="720275" y="886175"/>
            <a:ext cx="11060700" cy="52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Clr>
                <a:schemeClr val="dk1"/>
              </a:buClr>
              <a:buSzPts val="1100"/>
              <a:buFont typeface="Arial"/>
              <a:buNone/>
            </a:pPr>
            <a:r>
              <a:rPr b="1" lang="en-US" sz="1700">
                <a:solidFill>
                  <a:schemeClr val="dk1"/>
                </a:solidFill>
              </a:rPr>
              <a:t>Causal discovery</a:t>
            </a:r>
            <a:r>
              <a:rPr lang="en-US" sz="1700">
                <a:solidFill>
                  <a:schemeClr val="dk1"/>
                </a:solidFill>
              </a:rPr>
              <a:t> is the process of identifying cause-and-effect relationships between variables from data rather than just correlations.</a:t>
            </a:r>
            <a:endParaRPr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700">
                <a:solidFill>
                  <a:schemeClr val="dk1"/>
                </a:solidFill>
              </a:rPr>
              <a:t>Most machine learning models are great at finding </a:t>
            </a:r>
            <a:r>
              <a:rPr b="1" lang="en-US" sz="1700">
                <a:solidFill>
                  <a:schemeClr val="dk1"/>
                </a:solidFill>
              </a:rPr>
              <a:t>correlations</a:t>
            </a:r>
            <a:r>
              <a:rPr lang="en-US" sz="1700">
                <a:solidFill>
                  <a:schemeClr val="dk1"/>
                </a:solidFill>
              </a:rPr>
              <a:t>, but correlation ≠ causation. Causal discovery tries to answer deeper questions like:</a:t>
            </a:r>
            <a:endParaRPr sz="1700">
              <a:solidFill>
                <a:schemeClr val="dk1"/>
              </a:solidFill>
            </a:endParaRPr>
          </a:p>
          <a:p>
            <a:pPr indent="-336550" lvl="0" marL="457200" rtl="0" algn="l">
              <a:lnSpc>
                <a:spcPct val="115000"/>
              </a:lnSpc>
              <a:spcBef>
                <a:spcPts val="1200"/>
              </a:spcBef>
              <a:spcAft>
                <a:spcPts val="0"/>
              </a:spcAft>
              <a:buClr>
                <a:schemeClr val="dk1"/>
              </a:buClr>
              <a:buSzPts val="1700"/>
              <a:buChar char="●"/>
            </a:pPr>
            <a:r>
              <a:rPr i="1" lang="en-US" sz="1700">
                <a:solidFill>
                  <a:schemeClr val="dk1"/>
                </a:solidFill>
              </a:rPr>
              <a:t>Does academic pressure cause depression?</a:t>
            </a:r>
            <a:endParaRPr i="1" sz="1700">
              <a:solidFill>
                <a:schemeClr val="dk1"/>
              </a:solidFill>
            </a:endParaRPr>
          </a:p>
          <a:p>
            <a:pPr indent="-336550" lvl="0" marL="457200" rtl="0" algn="l">
              <a:lnSpc>
                <a:spcPct val="115000"/>
              </a:lnSpc>
              <a:spcBef>
                <a:spcPts val="0"/>
              </a:spcBef>
              <a:spcAft>
                <a:spcPts val="0"/>
              </a:spcAft>
              <a:buClr>
                <a:schemeClr val="dk1"/>
              </a:buClr>
              <a:buSzPts val="1700"/>
              <a:buChar char="●"/>
            </a:pPr>
            <a:r>
              <a:rPr i="1" lang="en-US" sz="1700">
                <a:solidFill>
                  <a:schemeClr val="dk1"/>
                </a:solidFill>
              </a:rPr>
              <a:t>If I improve sleep duration, will it reduce depression risk?</a:t>
            </a:r>
            <a:endParaRPr i="1" sz="1700">
              <a:solidFill>
                <a:schemeClr val="dk1"/>
              </a:solidFill>
            </a:endParaRPr>
          </a:p>
          <a:p>
            <a:pPr indent="0" lvl="0" marL="0" rtl="0" algn="l">
              <a:spcBef>
                <a:spcPts val="1200"/>
              </a:spcBef>
              <a:spcAft>
                <a:spcPts val="0"/>
              </a:spcAft>
              <a:buClr>
                <a:schemeClr val="dk1"/>
              </a:buClr>
              <a:buSzPts val="1100"/>
              <a:buFont typeface="Arial"/>
              <a:buNone/>
            </a:pPr>
            <a:r>
              <a:rPr lang="en-US" sz="1700">
                <a:solidFill>
                  <a:schemeClr val="dk1"/>
                </a:solidFill>
              </a:rPr>
              <a:t>Causal discovery aims to uncover the </a:t>
            </a:r>
            <a:r>
              <a:rPr b="1" lang="en-US" sz="1700">
                <a:solidFill>
                  <a:schemeClr val="dk1"/>
                </a:solidFill>
              </a:rPr>
              <a:t>causal structure</a:t>
            </a:r>
            <a:r>
              <a:rPr lang="en-US" sz="1700">
                <a:solidFill>
                  <a:schemeClr val="dk1"/>
                </a:solidFill>
              </a:rPr>
              <a:t> of a system — often visualized using </a:t>
            </a:r>
            <a:r>
              <a:rPr b="1" lang="en-US" sz="1700">
                <a:solidFill>
                  <a:schemeClr val="dk1"/>
                </a:solidFill>
              </a:rPr>
              <a:t>causal graphs</a:t>
            </a:r>
            <a:r>
              <a:rPr lang="en-US" sz="1700">
                <a:solidFill>
                  <a:schemeClr val="dk1"/>
                </a:solidFill>
              </a:rPr>
              <a:t> (like Directed Acyclic Graphs or DAGs), where nodes are variables and arrows represent direct causal effects.</a:t>
            </a:r>
            <a:endParaRPr sz="1700">
              <a:solidFill>
                <a:schemeClr val="dk1"/>
              </a:solidFill>
            </a:endParaRPr>
          </a:p>
          <a:p>
            <a:pPr indent="0" lvl="0" marL="0" rtl="0" algn="l">
              <a:spcBef>
                <a:spcPts val="0"/>
              </a:spcBef>
              <a:spcAft>
                <a:spcPts val="0"/>
              </a:spcAft>
              <a:buNone/>
            </a:pPr>
            <a:r>
              <a:rPr lang="en-US" sz="1700">
                <a:solidFill>
                  <a:schemeClr val="dk1"/>
                </a:solidFill>
              </a:rPr>
              <a:t>PC Algorithm for Causal Discovery</a:t>
            </a:r>
            <a:endParaRPr sz="1700">
              <a:solidFill>
                <a:schemeClr val="dk1"/>
              </a:solidFill>
            </a:endParaRPr>
          </a:p>
          <a:p>
            <a:pPr indent="0" lvl="0" marL="0" rtl="0" algn="l">
              <a:spcBef>
                <a:spcPts val="0"/>
              </a:spcBef>
              <a:spcAft>
                <a:spcPts val="0"/>
              </a:spcAft>
              <a:buClr>
                <a:schemeClr val="dk1"/>
              </a:buClr>
              <a:buSzPts val="1100"/>
              <a:buFont typeface="Arial"/>
              <a:buNone/>
            </a:pPr>
            <a:r>
              <a:t/>
            </a:r>
            <a:endParaRPr sz="1700">
              <a:solidFill>
                <a:schemeClr val="dk1"/>
              </a:solidFill>
            </a:endParaRPr>
          </a:p>
          <a:p>
            <a:pPr indent="0" lvl="0" marL="0" rtl="0" algn="l">
              <a:spcBef>
                <a:spcPts val="0"/>
              </a:spcBef>
              <a:spcAft>
                <a:spcPts val="0"/>
              </a:spcAft>
              <a:buClr>
                <a:schemeClr val="dk1"/>
              </a:buClr>
              <a:buSzPts val="1100"/>
              <a:buFont typeface="Arial"/>
              <a:buNone/>
            </a:pPr>
            <a:r>
              <a:rPr lang="en-US" sz="1700">
                <a:solidFill>
                  <a:schemeClr val="dk1"/>
                </a:solidFill>
              </a:rPr>
              <a:t>The PC algorithm is a constraint-based method for inferring causal structures from observational data.</a:t>
            </a:r>
            <a:endParaRPr sz="1700">
              <a:solidFill>
                <a:schemeClr val="dk1"/>
              </a:solidFill>
            </a:endParaRPr>
          </a:p>
          <a:p>
            <a:pPr indent="0" lvl="0" marL="0" rtl="0" algn="l">
              <a:spcBef>
                <a:spcPts val="0"/>
              </a:spcBef>
              <a:spcAft>
                <a:spcPts val="0"/>
              </a:spcAft>
              <a:buClr>
                <a:schemeClr val="dk1"/>
              </a:buClr>
              <a:buSzPts val="1100"/>
              <a:buFont typeface="Arial"/>
              <a:buNone/>
            </a:pPr>
            <a:r>
              <a:rPr lang="en-US" sz="1700">
                <a:solidFill>
                  <a:schemeClr val="dk1"/>
                </a:solidFill>
              </a:rPr>
              <a:t>It operates by testing conditional independencies among variables to construct a partially directed acyclic</a:t>
            </a:r>
            <a:endParaRPr sz="1700">
              <a:solidFill>
                <a:schemeClr val="dk1"/>
              </a:solidFill>
            </a:endParaRPr>
          </a:p>
          <a:p>
            <a:pPr indent="0" lvl="0" marL="0" rtl="0" algn="l">
              <a:spcBef>
                <a:spcPts val="0"/>
              </a:spcBef>
              <a:spcAft>
                <a:spcPts val="0"/>
              </a:spcAft>
              <a:buClr>
                <a:schemeClr val="dk1"/>
              </a:buClr>
              <a:buSzPts val="1100"/>
              <a:buFont typeface="Arial"/>
              <a:buNone/>
            </a:pPr>
            <a:r>
              <a:rPr lang="en-US" sz="1700">
                <a:solidFill>
                  <a:schemeClr val="dk1"/>
                </a:solidFill>
              </a:rPr>
              <a:t>graph (PDAG). </a:t>
            </a:r>
            <a:endParaRPr sz="1700">
              <a:solidFill>
                <a:schemeClr val="dk1"/>
              </a:solidFill>
            </a:endParaRPr>
          </a:p>
          <a:p>
            <a:pPr indent="0" lvl="0" marL="0" rtl="0" algn="l">
              <a:spcBef>
                <a:spcPts val="0"/>
              </a:spcBef>
              <a:spcAft>
                <a:spcPts val="0"/>
              </a:spcAft>
              <a:buClr>
                <a:schemeClr val="dk1"/>
              </a:buClr>
              <a:buSzPts val="1100"/>
              <a:buFont typeface="Arial"/>
              <a:buNone/>
            </a:pPr>
            <a:r>
              <a:t/>
            </a:r>
            <a:endParaRPr sz="1700">
              <a:solidFill>
                <a:schemeClr val="dk1"/>
              </a:solidFill>
            </a:endParaRPr>
          </a:p>
          <a:p>
            <a:pPr indent="0" lvl="0" marL="0" rtl="0" algn="l">
              <a:spcBef>
                <a:spcPts val="0"/>
              </a:spcBef>
              <a:spcAft>
                <a:spcPts val="0"/>
              </a:spcAft>
              <a:buClr>
                <a:schemeClr val="dk1"/>
              </a:buClr>
              <a:buSzPts val="1100"/>
              <a:buFont typeface="Arial"/>
              <a:buNone/>
            </a:pPr>
            <a:r>
              <a:rPr lang="en-US" sz="1700">
                <a:solidFill>
                  <a:schemeClr val="dk1"/>
                </a:solidFill>
              </a:rPr>
              <a:t>Once the causal graph is established, the causal effect of a treatment T on an outcome Y is estimated. This was facilitated by the Do Why python library.</a:t>
            </a:r>
            <a:endParaRPr sz="1700">
              <a:solidFill>
                <a:schemeClr val="dk1"/>
              </a:solidFill>
            </a:endParaRPr>
          </a:p>
        </p:txBody>
      </p:sp>
      <p:grpSp>
        <p:nvGrpSpPr>
          <p:cNvPr id="155" name="Google Shape;155;p15"/>
          <p:cNvGrpSpPr/>
          <p:nvPr/>
        </p:nvGrpSpPr>
        <p:grpSpPr>
          <a:xfrm>
            <a:off x="0" y="6492875"/>
            <a:ext cx="12192000" cy="365125"/>
            <a:chOff x="0" y="6492875"/>
            <a:chExt cx="12192000" cy="365125"/>
          </a:xfrm>
        </p:grpSpPr>
        <p:sp>
          <p:nvSpPr>
            <p:cNvPr id="156" name="Google Shape;156;p15"/>
            <p:cNvSpPr/>
            <p:nvPr/>
          </p:nvSpPr>
          <p:spPr>
            <a:xfrm>
              <a:off x="0" y="6492875"/>
              <a:ext cx="12192000" cy="365125"/>
            </a:xfrm>
            <a:custGeom>
              <a:rect b="b" l="l" r="r" t="t"/>
              <a:pathLst>
                <a:path extrusionOk="0" h="365125" w="12192000">
                  <a:moveTo>
                    <a:pt x="12191999" y="365124"/>
                  </a:moveTo>
                  <a:lnTo>
                    <a:pt x="0" y="365124"/>
                  </a:lnTo>
                  <a:lnTo>
                    <a:pt x="0" y="0"/>
                  </a:lnTo>
                  <a:lnTo>
                    <a:pt x="12191999" y="0"/>
                  </a:lnTo>
                  <a:lnTo>
                    <a:pt x="12191999" y="365124"/>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5"/>
            <p:cNvSpPr/>
            <p:nvPr/>
          </p:nvSpPr>
          <p:spPr>
            <a:xfrm>
              <a:off x="0" y="6492875"/>
              <a:ext cx="12192000" cy="365125"/>
            </a:xfrm>
            <a:custGeom>
              <a:rect b="b" l="l" r="r" t="t"/>
              <a:pathLst>
                <a:path extrusionOk="0" h="365125" w="12192000">
                  <a:moveTo>
                    <a:pt x="0" y="0"/>
                  </a:moveTo>
                  <a:lnTo>
                    <a:pt x="12191999" y="0"/>
                  </a:lnTo>
                  <a:lnTo>
                    <a:pt x="12191999" y="365124"/>
                  </a:lnTo>
                  <a:lnTo>
                    <a:pt x="0" y="365124"/>
                  </a:lnTo>
                  <a:lnTo>
                    <a:pt x="0" y="0"/>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8" name="Google Shape;158;p15"/>
          <p:cNvPicPr preferRelativeResize="0"/>
          <p:nvPr/>
        </p:nvPicPr>
        <p:blipFill rotWithShape="1">
          <a:blip r:embed="rId3">
            <a:alphaModFix/>
          </a:blip>
          <a:srcRect b="0" l="0" r="0" t="0"/>
          <a:stretch/>
        </p:blipFill>
        <p:spPr>
          <a:xfrm>
            <a:off x="114845" y="6538273"/>
            <a:ext cx="7390800" cy="274337"/>
          </a:xfrm>
          <a:prstGeom prst="rect">
            <a:avLst/>
          </a:prstGeom>
          <a:noFill/>
          <a:ln>
            <a:noFill/>
          </a:ln>
        </p:spPr>
      </p:pic>
      <p:sp>
        <p:nvSpPr>
          <p:cNvPr id="159" name="Google Shape;159;p15"/>
          <p:cNvSpPr/>
          <p:nvPr/>
        </p:nvSpPr>
        <p:spPr>
          <a:xfrm>
            <a:off x="0" y="0"/>
            <a:ext cx="12192000" cy="365125"/>
          </a:xfrm>
          <a:custGeom>
            <a:rect b="b" l="l" r="r" t="t"/>
            <a:pathLst>
              <a:path extrusionOk="0" h="365125" w="12192000">
                <a:moveTo>
                  <a:pt x="12191999" y="365126"/>
                </a:moveTo>
                <a:lnTo>
                  <a:pt x="0" y="365126"/>
                </a:lnTo>
                <a:lnTo>
                  <a:pt x="0" y="0"/>
                </a:lnTo>
                <a:lnTo>
                  <a:pt x="12191999" y="0"/>
                </a:lnTo>
                <a:lnTo>
                  <a:pt x="12191999" y="365126"/>
                </a:lnTo>
                <a:close/>
              </a:path>
            </a:pathLst>
          </a:custGeom>
          <a:solidFill>
            <a:srgbClr val="5916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5"/>
          <p:cNvSpPr txBox="1"/>
          <p:nvPr/>
        </p:nvSpPr>
        <p:spPr>
          <a:xfrm>
            <a:off x="2855300" y="388050"/>
            <a:ext cx="6178500" cy="47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400">
                <a:latin typeface="Calibri"/>
                <a:ea typeface="Calibri"/>
                <a:cs typeface="Calibri"/>
                <a:sym typeface="Calibri"/>
              </a:rPr>
              <a:t>Causal Analysis</a:t>
            </a:r>
            <a:endParaRPr b="1" sz="34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